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3" r:id="rId9"/>
    <p:sldId id="265" r:id="rId10"/>
    <p:sldId id="273"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500112-1AFA-4E1C-9814-78BD50D2BF3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D476CD3D-58AE-4B05-8CF6-F55BAD280A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4F2B5ECB-F054-47B0-830E-AD45E31F5D5A}"/>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4B154839-A633-4835-803B-1F36A9FED9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92C6B2F-0CC5-4037-91D9-8DED468C7426}"/>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88535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1966A0-DB5B-4C82-8A58-60977DBB857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BC89B2EF-87AD-4A0A-8EAF-D9A167ADEA1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5AED436-668B-45BE-873A-09EE7B2E016C}"/>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5B300B41-6A6D-4479-8FC2-6E1CD31DE5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65D5D63-B2A2-46F0-9480-A807C43655BB}"/>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7074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EFCD871B-BA8C-47B1-9C4A-0AC81DE739A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9E703909-5136-4C49-9DC2-836E8B8CA25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F0C4843-9074-43EF-8C9C-E32F786004FB}"/>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924C28DA-2D47-4477-907F-C7A8971D197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D9C9AF9-6A8B-4627-B3A3-703864E06F37}"/>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68279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7039549-8DF2-41BA-9B34-D739B96588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F1C97B8-97C2-43D3-8C5E-B0B0E74262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23B5663-1043-48E7-9EF0-0EF89D64979C}"/>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9DEC990B-3604-4205-B5BE-A0D87C139B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7F3044D-E3CC-488F-A557-CA957D4A6220}"/>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138202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731468-8006-4F62-BA96-C4F2C29B1A3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4095871-C8D1-4921-9174-8248E3CE6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8B5CB664-D6F9-4B4B-9CC5-D26A28887705}"/>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6C2CDC17-DD8F-493E-8EFE-7E17D87C5E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EB38E9A-61E0-4F79-9BA8-673B3E5AEBD0}"/>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85669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24DB3D-A419-4AFA-B958-537B4172B6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34F8B12-AB87-474E-BE60-CE318082D50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E1557E48-D891-4DCC-85E8-1150F3E580A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D3E5FAEB-4F67-4047-AEA6-03DE001B71EE}"/>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6" name="Θέση υποσέλιδου 5">
            <a:extLst>
              <a:ext uri="{FF2B5EF4-FFF2-40B4-BE49-F238E27FC236}">
                <a16:creationId xmlns:a16="http://schemas.microsoft.com/office/drawing/2014/main" xmlns="" id="{F7942BA1-3FBE-47A0-AC62-4D3993F859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FF37B16-D19F-4F56-9E74-CCFE0E158330}"/>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66385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AC8EA4-F66C-4DE2-986F-9552FF7F159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CAC0C28-86F6-4D96-92B0-07813CF07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ACDA56B5-9A2D-48E3-9272-CE881D0FC9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EA157AE3-D9CF-4CB8-A41E-6187042C9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6E66C122-CBBC-4DEC-8693-96D99193F18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51D39BBD-1D1E-4498-B53B-539342A2B00E}"/>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8" name="Θέση υποσέλιδου 7">
            <a:extLst>
              <a:ext uri="{FF2B5EF4-FFF2-40B4-BE49-F238E27FC236}">
                <a16:creationId xmlns:a16="http://schemas.microsoft.com/office/drawing/2014/main" xmlns="" id="{D6D16F6A-047E-4332-93C6-1846E013B86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9176D107-F1A9-4CE7-B51F-ADE0F7831797}"/>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339007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4299CA-3440-4172-AF0B-48CDFB8DCD9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F5091952-401C-4205-A613-54AA3BDE6A87}"/>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4" name="Θέση υποσέλιδου 3">
            <a:extLst>
              <a:ext uri="{FF2B5EF4-FFF2-40B4-BE49-F238E27FC236}">
                <a16:creationId xmlns:a16="http://schemas.microsoft.com/office/drawing/2014/main" xmlns="" id="{3B784F76-F150-4B33-9BA8-48351057D5F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EE264C11-1888-42D4-AF1A-37600471DA00}"/>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36136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F12AB2D1-F95B-45E4-A678-5EE47F3DA96D}"/>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3" name="Θέση υποσέλιδου 2">
            <a:extLst>
              <a:ext uri="{FF2B5EF4-FFF2-40B4-BE49-F238E27FC236}">
                <a16:creationId xmlns:a16="http://schemas.microsoft.com/office/drawing/2014/main" xmlns="" id="{3072114E-606F-4B61-8376-B760FB4F304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A196527F-5F01-47FC-8811-E296A175BAB7}"/>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41596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2B3C24-DF51-4F8B-8B1E-5AA1D873D54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87814D6-0B84-42AF-A078-1195D785B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C09B2193-AE7B-499A-A12F-2F4BA8BA7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3673AA4C-6D2D-4E82-A3DF-CDC59835B374}"/>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6" name="Θέση υποσέλιδου 5">
            <a:extLst>
              <a:ext uri="{FF2B5EF4-FFF2-40B4-BE49-F238E27FC236}">
                <a16:creationId xmlns:a16="http://schemas.microsoft.com/office/drawing/2014/main" xmlns="" id="{5365F1BF-B465-491F-9B98-F6B6AA2E6D4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2963588-1F3A-44F8-8782-028F3F3624F8}"/>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36657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6C4622-97C8-410E-A054-B70ED435CB1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1E158FBA-A1F4-46F8-9E2A-29967DE60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89618DC-BAAD-476D-A7B0-983871CC8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D9F3302-2847-40D4-8FCC-D89DE99CC5B2}"/>
              </a:ext>
            </a:extLst>
          </p:cNvPr>
          <p:cNvSpPr>
            <a:spLocks noGrp="1"/>
          </p:cNvSpPr>
          <p:nvPr>
            <p:ph type="dt" sz="half" idx="10"/>
          </p:nvPr>
        </p:nvSpPr>
        <p:spPr/>
        <p:txBody>
          <a:bodyPr/>
          <a:lstStyle/>
          <a:p>
            <a:fld id="{D9C98729-041B-4A17-9B80-877370634506}" type="datetimeFigureOut">
              <a:rPr lang="el-GR" smtClean="0"/>
              <a:pPr/>
              <a:t>22/10/2019</a:t>
            </a:fld>
            <a:endParaRPr lang="el-GR"/>
          </a:p>
        </p:txBody>
      </p:sp>
      <p:sp>
        <p:nvSpPr>
          <p:cNvPr id="6" name="Θέση υποσέλιδου 5">
            <a:extLst>
              <a:ext uri="{FF2B5EF4-FFF2-40B4-BE49-F238E27FC236}">
                <a16:creationId xmlns:a16="http://schemas.microsoft.com/office/drawing/2014/main" xmlns="" id="{63459A80-E6B5-4492-8423-9FE1592713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6642DDE-6B9C-4163-870A-6D64FDDFFD48}"/>
              </a:ext>
            </a:extLst>
          </p:cNvPr>
          <p:cNvSpPr>
            <a:spLocks noGrp="1"/>
          </p:cNvSpPr>
          <p:nvPr>
            <p:ph type="sldNum" sz="quarter" idx="12"/>
          </p:nvPr>
        </p:nvSpPr>
        <p:spPr/>
        <p:txBody>
          <a:body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290721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A8C9105C-606E-4676-9E82-E2A5E9BFD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C97DD24-587D-481E-9397-D952D07B0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2999E94-B9BF-4A75-B7E0-5251D5888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8729-041B-4A17-9B80-877370634506}" type="datetimeFigureOut">
              <a:rPr lang="el-GR" smtClean="0"/>
              <a:pPr/>
              <a:t>22/10/2019</a:t>
            </a:fld>
            <a:endParaRPr lang="el-GR"/>
          </a:p>
        </p:txBody>
      </p:sp>
      <p:sp>
        <p:nvSpPr>
          <p:cNvPr id="5" name="Θέση υποσέλιδου 4">
            <a:extLst>
              <a:ext uri="{FF2B5EF4-FFF2-40B4-BE49-F238E27FC236}">
                <a16:creationId xmlns:a16="http://schemas.microsoft.com/office/drawing/2014/main" xmlns="" id="{93262F68-F094-40D6-A921-D6650F421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CF1122F2-D61B-436C-874C-BE2FF8FDA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3017F-C0E5-4955-8B6C-E41CA96482D5}" type="slidenum">
              <a:rPr lang="el-GR" smtClean="0"/>
              <a:pPr/>
              <a:t>‹#›</a:t>
            </a:fld>
            <a:endParaRPr lang="el-GR"/>
          </a:p>
        </p:txBody>
      </p:sp>
    </p:spTree>
    <p:extLst>
      <p:ext uri="{BB962C8B-B14F-4D97-AF65-F5344CB8AC3E}">
        <p14:creationId xmlns:p14="http://schemas.microsoft.com/office/powerpoint/2010/main" xmlns="" val="373670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4"/>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7DC040-31ED-4D8C-8BCD-51F39B6C42BB}"/>
              </a:ext>
            </a:extLst>
          </p:cNvPr>
          <p:cNvSpPr>
            <a:spLocks noGrp="1"/>
          </p:cNvSpPr>
          <p:nvPr>
            <p:ph type="ctrTitle"/>
          </p:nvPr>
        </p:nvSpPr>
        <p:spPr>
          <a:xfrm>
            <a:off x="2989732" y="491728"/>
            <a:ext cx="9110838" cy="2008016"/>
          </a:xfrm>
          <a:noFill/>
          <a:ln>
            <a:noFill/>
          </a:ln>
          <a:effectLst>
            <a:outerShdw blurRad="44450" dist="27940" dir="5400000" algn="ctr">
              <a:schemeClr val="tx1">
                <a:alpha val="36000"/>
              </a:schemeClr>
            </a:outerShdw>
          </a:effectLst>
          <a:scene3d>
            <a:camera prst="orthographicFront">
              <a:rot lat="0" lon="0" rev="0"/>
            </a:camera>
            <a:lightRig rig="balanced" dir="t">
              <a:rot lat="0" lon="0" rev="8700000"/>
            </a:lightRig>
          </a:scene3d>
          <a:sp3d>
            <a:bevelT w="190500" h="38100"/>
          </a:sp3d>
        </p:spPr>
        <p:txBody>
          <a:bodyPr anchor="ctr">
            <a:noAutofit/>
          </a:bodyPr>
          <a:lstStyle/>
          <a:p>
            <a:r>
              <a:rPr lang="el-GR" sz="4000" b="1" dirty="0"/>
              <a:t>ΠΛΑΙΣΙΟ ΕΠΙΘΕΩΡΗΣΗΣ ΚΑΙ ΠΙΣΤΟΠΟΙΗΣΗΣ ΑΝΥΨΩΤΙΚΩΝ </a:t>
            </a:r>
            <a:r>
              <a:rPr lang="el-GR" sz="4000" b="1" dirty="0" smtClean="0"/>
              <a:t>ΜΗΧΑΝΗΜΑΤΩΝ</a:t>
            </a:r>
            <a:r>
              <a:rPr lang="en-US" sz="4000" b="1" dirty="0" smtClean="0"/>
              <a:t> &amp; </a:t>
            </a:r>
            <a:r>
              <a:rPr lang="el-GR" sz="4000" b="1" dirty="0" smtClean="0"/>
              <a:t>ΑΕΡΟΦΥΛΑΚΕΙΩΝ</a:t>
            </a:r>
            <a:endParaRPr lang="el-GR" sz="4000" b="1" dirty="0"/>
          </a:p>
        </p:txBody>
      </p:sp>
      <p:sp>
        <p:nvSpPr>
          <p:cNvPr id="5" name="Τίτλος 1">
            <a:extLst>
              <a:ext uri="{FF2B5EF4-FFF2-40B4-BE49-F238E27FC236}">
                <a16:creationId xmlns:a16="http://schemas.microsoft.com/office/drawing/2014/main" xmlns="" id="{FC7DE2E7-7BE8-4392-A2C1-D7F21506F5BD}"/>
              </a:ext>
            </a:extLst>
          </p:cNvPr>
          <p:cNvSpPr txBox="1">
            <a:spLocks/>
          </p:cNvSpPr>
          <p:nvPr/>
        </p:nvSpPr>
        <p:spPr>
          <a:xfrm>
            <a:off x="8709528" y="3433593"/>
            <a:ext cx="3642318" cy="796954"/>
          </a:xfrm>
          <a:prstGeom prst="rect">
            <a:avLst/>
          </a:prstGeom>
          <a:noFill/>
          <a:ln>
            <a:noFill/>
          </a:ln>
          <a:effectLst>
            <a:outerShdw blurRad="44450" dist="27940" dir="5400000" algn="ctr">
              <a:schemeClr val="tx1">
                <a:alpha val="36000"/>
              </a:scheme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000" b="1" i="1" u="sng" dirty="0" smtClean="0">
                <a:solidFill>
                  <a:schemeClr val="tx1">
                    <a:alpha val="63000"/>
                  </a:schemeClr>
                </a:solidFill>
              </a:rPr>
              <a:t>Εισηγητής</a:t>
            </a:r>
            <a:endParaRPr lang="el-GR" sz="2000" b="1" i="1" u="sng" dirty="0">
              <a:solidFill>
                <a:schemeClr val="tx1">
                  <a:alpha val="63000"/>
                </a:schemeClr>
              </a:solidFill>
            </a:endParaRPr>
          </a:p>
          <a:p>
            <a:r>
              <a:rPr lang="el-GR" sz="1400" b="1" i="1" dirty="0" smtClean="0">
                <a:solidFill>
                  <a:schemeClr val="tx1">
                    <a:alpha val="63000"/>
                  </a:schemeClr>
                </a:solidFill>
              </a:rPr>
              <a:t>Γεωργόπουλος Λεωνίδας</a:t>
            </a:r>
          </a:p>
          <a:p>
            <a:r>
              <a:rPr lang="el-GR" sz="1100" b="1" i="1" dirty="0" err="1" smtClean="0">
                <a:solidFill>
                  <a:schemeClr val="tx1">
                    <a:alpha val="63000"/>
                  </a:schemeClr>
                </a:solidFill>
              </a:rPr>
              <a:t>Διπλ</a:t>
            </a:r>
            <a:r>
              <a:rPr lang="el-GR" sz="1100" b="1" i="1" dirty="0" smtClean="0">
                <a:solidFill>
                  <a:schemeClr val="tx1">
                    <a:alpha val="63000"/>
                  </a:schemeClr>
                </a:solidFill>
              </a:rPr>
              <a:t>. Ηλεκτρολόγος Μηχανικός </a:t>
            </a:r>
            <a:r>
              <a:rPr lang="en-US" sz="1100" b="1" i="1" dirty="0" smtClean="0">
                <a:solidFill>
                  <a:schemeClr val="tx1">
                    <a:alpha val="63000"/>
                  </a:schemeClr>
                </a:solidFill>
              </a:rPr>
              <a:t>MSc</a:t>
            </a:r>
            <a:endParaRPr lang="el-GR" sz="1100" b="1" i="1" dirty="0" smtClean="0">
              <a:solidFill>
                <a:schemeClr val="tx1">
                  <a:alpha val="63000"/>
                </a:schemeClr>
              </a:solidFill>
            </a:endParaRPr>
          </a:p>
          <a:p>
            <a:r>
              <a:rPr lang="el-GR" sz="1100" b="1" i="1" dirty="0" smtClean="0">
                <a:solidFill>
                  <a:schemeClr val="tx1">
                    <a:alpha val="63000"/>
                  </a:schemeClr>
                </a:solidFill>
              </a:rPr>
              <a:t>Δαγκλή 8, 65403 Καβάλα </a:t>
            </a:r>
            <a:r>
              <a:rPr lang="el-GR" sz="1100" b="1" i="1" dirty="0" err="1" smtClean="0">
                <a:solidFill>
                  <a:schemeClr val="tx1">
                    <a:alpha val="63000"/>
                  </a:schemeClr>
                </a:solidFill>
              </a:rPr>
              <a:t>τηλ</a:t>
            </a:r>
            <a:r>
              <a:rPr lang="el-GR" sz="1100" b="1" i="1" dirty="0" smtClean="0">
                <a:solidFill>
                  <a:schemeClr val="tx1">
                    <a:alpha val="63000"/>
                  </a:schemeClr>
                </a:solidFill>
              </a:rPr>
              <a:t>, 2510 222852, 6973316259</a:t>
            </a:r>
            <a:endParaRPr lang="el-GR" sz="1100" b="1" i="1" dirty="0">
              <a:solidFill>
                <a:schemeClr val="tx1">
                  <a:alpha val="63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0723" y="149915"/>
            <a:ext cx="2609009" cy="860319"/>
          </a:xfrm>
          <a:prstGeom prst="rect">
            <a:avLst/>
          </a:prstGeom>
        </p:spPr>
      </p:pic>
      <p:sp>
        <p:nvSpPr>
          <p:cNvPr id="7" name="TextBox 6"/>
          <p:cNvSpPr txBox="1"/>
          <p:nvPr/>
        </p:nvSpPr>
        <p:spPr>
          <a:xfrm>
            <a:off x="536895" y="970706"/>
            <a:ext cx="2281806" cy="461665"/>
          </a:xfrm>
          <a:prstGeom prst="rect">
            <a:avLst/>
          </a:prstGeom>
          <a:noFill/>
        </p:spPr>
        <p:txBody>
          <a:bodyPr wrap="square" rtlCol="0">
            <a:spAutoFit/>
          </a:bodyPr>
          <a:lstStyle/>
          <a:p>
            <a:r>
              <a:rPr lang="en-US" sz="2400" b="1" dirty="0" smtClean="0"/>
              <a:t>www.enfos.gr</a:t>
            </a:r>
            <a:endParaRPr lang="el-GR" sz="2400" b="1" dirty="0"/>
          </a:p>
        </p:txBody>
      </p:sp>
    </p:spTree>
    <p:extLst>
      <p:ext uri="{BB962C8B-B14F-4D97-AF65-F5344CB8AC3E}">
        <p14:creationId xmlns:p14="http://schemas.microsoft.com/office/powerpoint/2010/main" xmlns="" val="13157360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7 - Εικόνα" descr="ÎÏÎ¿ÏÎ­Î»ÎµÏÎ¼Î± ÎµÎ¹ÎºÏÎ½Î±Ï Î³Î¹Î± Î±ÎµÏÎ¿ÏÏÎ»Î±ÎºÎ¹Î¿"/>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2184" y="2420888"/>
            <a:ext cx="2915816" cy="2448272"/>
          </a:xfrm>
          <a:prstGeom prst="rect">
            <a:avLst/>
          </a:prstGeom>
          <a:noFill/>
          <a:ln>
            <a:noFill/>
          </a:ln>
        </p:spPr>
      </p:pic>
      <p:sp useBgFill="1">
        <p:nvSpPr>
          <p:cNvPr id="3074" name="Rectangle 2"/>
          <p:cNvSpPr>
            <a:spLocks noChangeArrowheads="1"/>
          </p:cNvSpPr>
          <p:nvPr/>
        </p:nvSpPr>
        <p:spPr bwMode="auto">
          <a:xfrm>
            <a:off x="683046" y="1534584"/>
            <a:ext cx="11127036" cy="5293757"/>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1911985" algn="just" fontAlgn="base">
              <a:spcBef>
                <a:spcPct val="0"/>
              </a:spcBef>
              <a:spcAft>
                <a:spcPct val="0"/>
              </a:spcAft>
            </a:pPr>
            <a:r>
              <a:rPr lang="el-GR" sz="2000" b="1" dirty="0"/>
              <a:t>Για </a:t>
            </a:r>
            <a:r>
              <a:rPr lang="el-GR" sz="2000" b="1" dirty="0" err="1"/>
              <a:t>αεροφυλάκιο</a:t>
            </a:r>
            <a:r>
              <a:rPr lang="el-GR" sz="2000" b="1" dirty="0"/>
              <a:t>:</a:t>
            </a:r>
          </a:p>
          <a:p>
            <a:pPr marR="1911985" algn="just" fontAlgn="base">
              <a:spcBef>
                <a:spcPct val="0"/>
              </a:spcBef>
              <a:spcAft>
                <a:spcPct val="0"/>
              </a:spcAft>
            </a:pPr>
            <a:r>
              <a:rPr lang="el-GR" sz="2000" dirty="0"/>
              <a:t>Απαιτείται (ΦΕΚ 673/Β/1993) η ύπαρξη πιστοποιητικού περιοδικού ελέγχου από αρμόδιο φορέα ελέγχων για </a:t>
            </a:r>
            <a:r>
              <a:rPr lang="el-GR" sz="2000" dirty="0" err="1"/>
              <a:t>αεροφυλάκιο</a:t>
            </a:r>
            <a:r>
              <a:rPr lang="el-GR" sz="2000" dirty="0"/>
              <a:t> με παλαιότητα πάνω από πέντε (5) έτη από την ημερομηνία κατασκευής του. </a:t>
            </a:r>
          </a:p>
          <a:p>
            <a:pPr marR="1911985" algn="just" fontAlgn="base">
              <a:spcBef>
                <a:spcPct val="0"/>
              </a:spcBef>
              <a:spcAft>
                <a:spcPct val="0"/>
              </a:spcAft>
            </a:pPr>
            <a:endParaRPr lang="el-GR" sz="2000" dirty="0"/>
          </a:p>
          <a:p>
            <a:pPr marR="1911985" algn="just" fontAlgn="base">
              <a:spcBef>
                <a:spcPct val="0"/>
              </a:spcBef>
              <a:spcAft>
                <a:spcPct val="0"/>
              </a:spcAft>
            </a:pPr>
            <a:r>
              <a:rPr lang="el-GR" sz="2000" b="1" dirty="0"/>
              <a:t>Πιο αναλυτικά στον περιοδικό έλεγχο σε </a:t>
            </a:r>
            <a:r>
              <a:rPr lang="el-GR" sz="2000" b="1" dirty="0" err="1"/>
              <a:t>αεροφυλάκιο</a:t>
            </a:r>
            <a:r>
              <a:rPr lang="el-GR" sz="2000" b="1" dirty="0"/>
              <a:t> γίνεται:</a:t>
            </a:r>
          </a:p>
          <a:p>
            <a:pPr marR="1911985" algn="just" fontAlgn="base">
              <a:spcBef>
                <a:spcPct val="0"/>
              </a:spcBef>
              <a:spcAft>
                <a:spcPct val="0"/>
              </a:spcAft>
              <a:buFont typeface="Arial" pitchFamily="34" charset="0"/>
              <a:buChar char="•"/>
            </a:pPr>
            <a:r>
              <a:rPr lang="el-GR" sz="2000" dirty="0"/>
              <a:t> Έλεγχος ταυτοποίησης, σήμανσης, πινακίδας κατασκευαστή.  </a:t>
            </a:r>
          </a:p>
          <a:p>
            <a:pPr marR="1911985" algn="just" fontAlgn="base">
              <a:spcBef>
                <a:spcPct val="0"/>
              </a:spcBef>
              <a:spcAft>
                <a:spcPct val="0"/>
              </a:spcAft>
              <a:buFont typeface="Arial" pitchFamily="34" charset="0"/>
              <a:buChar char="•"/>
            </a:pPr>
            <a:r>
              <a:rPr lang="el-GR" sz="2000" dirty="0"/>
              <a:t> Ανασκόπηση εγγράφων, τεχνικών εντύπων, πιστοποιητικών. </a:t>
            </a:r>
          </a:p>
          <a:p>
            <a:pPr marR="1911985" algn="just" fontAlgn="base">
              <a:spcBef>
                <a:spcPct val="0"/>
              </a:spcBef>
              <a:spcAft>
                <a:spcPct val="0"/>
              </a:spcAft>
              <a:buFont typeface="Arial" pitchFamily="34" charset="0"/>
              <a:buChar char="•"/>
            </a:pPr>
            <a:r>
              <a:rPr lang="el-GR" sz="2000" dirty="0"/>
              <a:t> Μετρήσεις, με ειδικό όργανο του πάχους των ελασμάτων.</a:t>
            </a:r>
          </a:p>
          <a:p>
            <a:pPr marR="1911985" algn="just" fontAlgn="base">
              <a:spcBef>
                <a:spcPct val="0"/>
              </a:spcBef>
              <a:spcAft>
                <a:spcPct val="0"/>
              </a:spcAft>
              <a:buFont typeface="Arial" pitchFamily="34" charset="0"/>
              <a:buChar char="•"/>
            </a:pPr>
            <a:r>
              <a:rPr lang="el-GR" sz="2000" dirty="0"/>
              <a:t> Οπτικός εξωτερικός έλεγχος για διαβρώσεις ή φθορές στα ελάσματα.</a:t>
            </a:r>
          </a:p>
          <a:p>
            <a:pPr marR="1911985" algn="just" fontAlgn="base">
              <a:spcBef>
                <a:spcPct val="0"/>
              </a:spcBef>
              <a:spcAft>
                <a:spcPct val="0"/>
              </a:spcAft>
              <a:buFont typeface="Arial" pitchFamily="34" charset="0"/>
              <a:buChar char="•"/>
            </a:pPr>
            <a:r>
              <a:rPr lang="el-GR" sz="2000" dirty="0"/>
              <a:t> Οπτικός εσωτερικός έλεγχος για διαβρώσεις ή φθορές στα ελάσματα.</a:t>
            </a:r>
          </a:p>
          <a:p>
            <a:pPr marR="1911985" algn="just" fontAlgn="base">
              <a:spcBef>
                <a:spcPct val="0"/>
              </a:spcBef>
              <a:spcAft>
                <a:spcPct val="0"/>
              </a:spcAft>
              <a:buFont typeface="Arial" pitchFamily="34" charset="0"/>
              <a:buChar char="•"/>
            </a:pPr>
            <a:r>
              <a:rPr lang="el-GR" sz="2000" dirty="0"/>
              <a:t> Έλεγχος λειτουργίας της ασφαλιστικής βαλβίδας.</a:t>
            </a:r>
          </a:p>
          <a:p>
            <a:pPr marR="1911985" algn="just" fontAlgn="base">
              <a:spcBef>
                <a:spcPct val="0"/>
              </a:spcBef>
              <a:spcAft>
                <a:spcPct val="0"/>
              </a:spcAft>
              <a:buFont typeface="Arial" pitchFamily="34" charset="0"/>
              <a:buChar char="•"/>
            </a:pPr>
            <a:r>
              <a:rPr lang="el-GR" sz="2000" dirty="0"/>
              <a:t> Υδραυλική δοκιμή πίεσης ( 1,5 </a:t>
            </a:r>
            <a:r>
              <a:rPr lang="en-US" sz="2000" dirty="0"/>
              <a:t>x PS </a:t>
            </a:r>
            <a:r>
              <a:rPr lang="el-GR" sz="2000" dirty="0"/>
              <a:t>ΜΑΧ</a:t>
            </a:r>
            <a:r>
              <a:rPr lang="en-US" sz="2000" dirty="0"/>
              <a:t> ) </a:t>
            </a:r>
            <a:r>
              <a:rPr lang="el-GR" sz="2000" dirty="0"/>
              <a:t>για αντοχή και στεγανότητα</a:t>
            </a:r>
            <a:r>
              <a:rPr lang="en-US" sz="2000" dirty="0"/>
              <a:t>.</a:t>
            </a:r>
            <a:r>
              <a:rPr lang="el-GR" sz="2000" dirty="0"/>
              <a:t>                </a:t>
            </a:r>
            <a:endParaRPr lang="en-US" sz="2000" dirty="0"/>
          </a:p>
          <a:p>
            <a:pPr marR="1911985" algn="r" fontAlgn="base">
              <a:spcBef>
                <a:spcPct val="0"/>
              </a:spcBef>
              <a:spcAft>
                <a:spcPct val="0"/>
              </a:spcAft>
            </a:pPr>
            <a:endParaRPr lang="el-GR" sz="2000" b="1" dirty="0"/>
          </a:p>
          <a:p>
            <a:pPr marR="1911985" algn="r" fontAlgn="base">
              <a:spcBef>
                <a:spcPct val="0"/>
              </a:spcBef>
              <a:spcAft>
                <a:spcPct val="0"/>
              </a:spcAft>
            </a:pPr>
            <a:r>
              <a:rPr lang="el-GR" sz="2000" b="1" dirty="0"/>
              <a:t>Το πιστοποιητικό περιοδικού ελέγχου  </a:t>
            </a:r>
            <a:r>
              <a:rPr lang="el-GR" sz="2000" b="1" dirty="0" err="1"/>
              <a:t>αεροφυλακίου</a:t>
            </a:r>
            <a:r>
              <a:rPr lang="el-GR" sz="2000" b="1" dirty="0"/>
              <a:t> ισχύει για 5 χρόνια.  </a:t>
            </a:r>
          </a:p>
          <a:p>
            <a:pPr marR="1911985" algn="ctr" fontAlgn="base">
              <a:spcBef>
                <a:spcPct val="0"/>
              </a:spcBef>
              <a:spcAft>
                <a:spcPct val="0"/>
              </a:spcAft>
            </a:pPr>
            <a:r>
              <a:rPr lang="el-GR" sz="2000" b="1" dirty="0"/>
              <a:t>                Ανά πενταετία απαιτείται επανέλεγχος. </a:t>
            </a:r>
          </a:p>
          <a:p>
            <a:pPr algn="just"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l-GR" dirty="0">
              <a:latin typeface="Arial" pitchFamily="34" charset="0"/>
              <a:cs typeface="Arial" pitchFamily="34" charset="0"/>
            </a:endParaRPr>
          </a:p>
        </p:txBody>
      </p:sp>
      <p:sp>
        <p:nvSpPr>
          <p:cNvPr id="6" name="Rectangle 1"/>
          <p:cNvSpPr>
            <a:spLocks noChangeArrowheads="1"/>
          </p:cNvSpPr>
          <p:nvPr/>
        </p:nvSpPr>
        <p:spPr bwMode="auto">
          <a:xfrm>
            <a:off x="1524000" y="757329"/>
            <a:ext cx="9144000" cy="701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90000"/>
              </a:lnSpc>
              <a:spcBef>
                <a:spcPct val="0"/>
              </a:spcBef>
              <a:spcAft>
                <a:spcPct val="0"/>
              </a:spcAft>
            </a:pPr>
            <a:r>
              <a:rPr lang="el-GR" sz="4400" b="1" dirty="0">
                <a:latin typeface="+mj-lt"/>
                <a:ea typeface="+mj-ea"/>
                <a:cs typeface="+mj-cs"/>
              </a:rPr>
              <a:t>ΠΕΡΙΟΔΙΚΟ ΕΛΕΓΧΟΣ ΑΕΡΟΦΥΛΑΚΙΟΥ</a:t>
            </a:r>
          </a:p>
        </p:txBody>
      </p:sp>
      <p:pic>
        <p:nvPicPr>
          <p:cNvPr id="7" name="3 - Εικόνα" descr="ergocert new 22 GR AE.PNG">
            <a:extLst>
              <a:ext uri="{FF2B5EF4-FFF2-40B4-BE49-F238E27FC236}">
                <a16:creationId xmlns:a16="http://schemas.microsoft.com/office/drawing/2014/main" xmlns="" id="{E2554FD2-7F60-4DB4-9B50-4624562E9FDC}"/>
              </a:ext>
            </a:extLst>
          </p:cNvPr>
          <p:cNvPicPr>
            <a:picLocks noChangeAspect="1"/>
          </p:cNvPicPr>
          <p:nvPr/>
        </p:nvPicPr>
        <p:blipFill>
          <a:blip r:embed="rId3" cstate="print"/>
          <a:stretch>
            <a:fillRect/>
          </a:stretch>
        </p:blipFill>
        <p:spPr>
          <a:xfrm>
            <a:off x="0" y="8591"/>
            <a:ext cx="3181016" cy="514071"/>
          </a:xfrm>
          <a:prstGeom prst="rect">
            <a:avLst/>
          </a:prstGeom>
        </p:spPr>
      </p:pic>
      <p:pic>
        <p:nvPicPr>
          <p:cNvPr id="3" name="Εικόνα 2" descr="Εικόνα που περιέχει μαύρο, καθιστός, οδός, μεγάλος&#10;&#10;Περιγραφή που δημιουργήθηκε αυτόματα">
            <a:extLst>
              <a:ext uri="{FF2B5EF4-FFF2-40B4-BE49-F238E27FC236}">
                <a16:creationId xmlns:a16="http://schemas.microsoft.com/office/drawing/2014/main" xmlns="" id="{B0524DF2-3644-43B1-9047-42F7B78DFE5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10092" y="2610148"/>
            <a:ext cx="2361952" cy="20697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PaintBrus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6F80FE-8D4C-4D44-AAA4-2A9E826E4E0A}"/>
              </a:ext>
            </a:extLst>
          </p:cNvPr>
          <p:cNvSpPr>
            <a:spLocks noGrp="1"/>
          </p:cNvSpPr>
          <p:nvPr>
            <p:ph type="title"/>
          </p:nvPr>
        </p:nvSpPr>
        <p:spPr>
          <a:xfrm>
            <a:off x="838200" y="352541"/>
            <a:ext cx="10515600" cy="683045"/>
          </a:xfrm>
        </p:spPr>
        <p:txBody>
          <a:bodyPr>
            <a:noAutofit/>
          </a:bodyPr>
          <a:lstStyle/>
          <a:p>
            <a:pPr algn="ctr"/>
            <a:r>
              <a:rPr lang="el-GR" b="1" dirty="0"/>
              <a:t>ΙΣΧΥΟΥΣΑ ΝΟΜΟΘΕΣΙΑ</a:t>
            </a:r>
          </a:p>
        </p:txBody>
      </p:sp>
      <p:sp>
        <p:nvSpPr>
          <p:cNvPr id="3" name="Θέση περιεχομένου 2">
            <a:extLst>
              <a:ext uri="{FF2B5EF4-FFF2-40B4-BE49-F238E27FC236}">
                <a16:creationId xmlns:a16="http://schemas.microsoft.com/office/drawing/2014/main" xmlns="" id="{922D9549-113C-4EBA-BC3C-F99738226D26}"/>
              </a:ext>
            </a:extLst>
          </p:cNvPr>
          <p:cNvSpPr>
            <a:spLocks noGrp="1"/>
          </p:cNvSpPr>
          <p:nvPr>
            <p:ph idx="1"/>
          </p:nvPr>
        </p:nvSpPr>
        <p:spPr>
          <a:xfrm>
            <a:off x="838200" y="1299989"/>
            <a:ext cx="10515600" cy="5205469"/>
          </a:xfrm>
        </p:spPr>
        <p:txBody>
          <a:bodyPr>
            <a:normAutofit lnSpcReduction="10000"/>
          </a:bodyPr>
          <a:lstStyle/>
          <a:p>
            <a:r>
              <a:rPr lang="el-GR" dirty="0"/>
              <a:t>ΕΞ’ ΟΛΟΚΛΗΡΟΥ ΡΥΘΜΙΣΗ ΤΟΥ ΠΛΑΙΣΙΟΥ ΑΠΟ ΤΗΝ ΚΟΙΝΗ ΥΠΟΥΡΓΙΚΗ ΑΠΟΦΑΣΗ ΠΟΥ ΔΗΜΟΣΙΕΥΤΗΚΕ ΣΤΟ ΦΕΚ </a:t>
            </a:r>
            <a:r>
              <a:rPr lang="el-GR" b="1" u="sng" dirty="0"/>
              <a:t>1186Β’/2003</a:t>
            </a:r>
          </a:p>
          <a:p>
            <a:pPr marL="0" indent="0">
              <a:buNone/>
            </a:pPr>
            <a:endParaRPr lang="el-GR" b="1" dirty="0"/>
          </a:p>
          <a:p>
            <a:r>
              <a:rPr lang="el-GR" dirty="0"/>
              <a:t>ΠΕΡΙΛΑΜΒΑΝΟΝΤΑΙ: </a:t>
            </a:r>
          </a:p>
          <a:p>
            <a:pPr lvl="1">
              <a:buFont typeface="Wingdings" panose="05000000000000000000" pitchFamily="2" charset="2"/>
              <a:buChar char="v"/>
            </a:pPr>
            <a:r>
              <a:rPr lang="el-GR" dirty="0"/>
              <a:t> ΚΑΤΑΤΑΞΗ ΜΗΧΑΝΗΜΑΤΩΝ ΒΑΣΕΙ ΕΠΙΚΙΝΔΥΝΟΤΗΤΑΣ</a:t>
            </a:r>
          </a:p>
          <a:p>
            <a:pPr lvl="1">
              <a:buFont typeface="Wingdings" panose="05000000000000000000" pitchFamily="2" charset="2"/>
              <a:buChar char="v"/>
            </a:pPr>
            <a:r>
              <a:rPr lang="el-GR" dirty="0"/>
              <a:t> ΤΥΠΟΙ ΕΠΙΘΕΩΡΗΣΕΩΝ, ΣΚΟΠΟΣ ΤΟΥΣ, ΠΕΡΙΕΧΟΜΕΝΑ ΤΟΥΣ</a:t>
            </a:r>
          </a:p>
          <a:p>
            <a:pPr lvl="1">
              <a:buFont typeface="Wingdings" panose="05000000000000000000" pitchFamily="2" charset="2"/>
              <a:buChar char="v"/>
            </a:pPr>
            <a:r>
              <a:rPr lang="el-GR" dirty="0"/>
              <a:t> ΠΕΡΙΟΔΙΚΟΤΗΤΑ ΕΛΕΓΧΩΝ</a:t>
            </a:r>
          </a:p>
          <a:p>
            <a:pPr lvl="1">
              <a:buFont typeface="Wingdings" panose="05000000000000000000" pitchFamily="2" charset="2"/>
              <a:buChar char="v"/>
            </a:pPr>
            <a:r>
              <a:rPr lang="el-GR" dirty="0"/>
              <a:t> ΟΡΙΣΜΟΙ ΦΟΡΕΩΝ ΕΠΙΘΕΩΡΗΣΗΣ ΚΑΙ ΠΙΣΤΟΠΟΙΗΣΗΣ, ΔΙΚΑΙΩΜΑΤΑ ΚΑΙ ΥΠΟΧΡΕΩΣΕΙΣ ΤΟΥΣ ΣΧΕΤΙΚΑ ΜΕ ΤΗ ΔΙΑΔΙΚΑΣΙΑ ΚΑΙ ΤΗΝ ΠΙΣΤΟΠΟΙΗΣΗ</a:t>
            </a:r>
          </a:p>
          <a:p>
            <a:pPr lvl="1">
              <a:buFont typeface="Wingdings" panose="05000000000000000000" pitchFamily="2" charset="2"/>
              <a:buChar char="v"/>
            </a:pPr>
            <a:r>
              <a:rPr lang="el-GR" dirty="0"/>
              <a:t> ΟΡΙΣΜΟ ΚΥΡΩΣΕΩΝ ΓΙΑ ΤΟΥΣ ΙΔΙΟΚΤΗΤΕΣ ΣΕ ΠΕΡΙΠΤΩΣΗ ΕΛΛΕΙΨΗΣ ΠΙΣΤΟΠΟΙΗΣΗΣ </a:t>
            </a:r>
          </a:p>
          <a:p>
            <a:pPr lvl="1">
              <a:buFont typeface="Wingdings" panose="05000000000000000000" pitchFamily="2" charset="2"/>
              <a:buChar char="v"/>
            </a:pPr>
            <a:r>
              <a:rPr lang="el-GR" dirty="0"/>
              <a:t>ΑΝΑΦΟΡΑ ΒΑΣΙΚΟΤΕΡΩΝ ΣΗΜΕΙΩΝ ΕΛΕΓΧΟΥ</a:t>
            </a:r>
          </a:p>
          <a:p>
            <a:pPr lvl="1">
              <a:buFont typeface="Wingdings" panose="05000000000000000000" pitchFamily="2" charset="2"/>
              <a:buChar char="v"/>
            </a:pPr>
            <a:r>
              <a:rPr lang="el-GR" dirty="0"/>
              <a:t> ΠΕΡΙΓΡΑΦΗ ΤΡΟΠΟΥ ΕΛΕΓΧΩΝ ΜΕ ΦΟΡΤΙΑ</a:t>
            </a:r>
          </a:p>
          <a:p>
            <a:pPr>
              <a:buFont typeface="Wingdings" panose="05000000000000000000" pitchFamily="2" charset="2"/>
              <a:buChar char="v"/>
            </a:pPr>
            <a:endParaRPr lang="el-GR" dirty="0"/>
          </a:p>
          <a:p>
            <a:pPr>
              <a:buFont typeface="Wingdings" panose="05000000000000000000" pitchFamily="2" charset="2"/>
              <a:buChar char="v"/>
            </a:pPr>
            <a:endParaRPr lang="el-GR" dirty="0"/>
          </a:p>
          <a:p>
            <a:pPr lvl="8">
              <a:buFont typeface="Wingdings" panose="05000000000000000000" pitchFamily="2" charset="2"/>
              <a:buChar char="§"/>
            </a:pPr>
            <a:endParaRPr lang="el-GR" dirty="0"/>
          </a:p>
        </p:txBody>
      </p:sp>
      <p:pic>
        <p:nvPicPr>
          <p:cNvPr id="5" name="3 - Εικόνα" descr="ergocert new 22 GR AE.PNG">
            <a:extLst>
              <a:ext uri="{FF2B5EF4-FFF2-40B4-BE49-F238E27FC236}">
                <a16:creationId xmlns:a16="http://schemas.microsoft.com/office/drawing/2014/main" xmlns="" id="{512E8221-8F0F-4034-9D4F-25C953B23BE7}"/>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400078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C8F67B-F7BF-4CD3-BE78-80BC4EAADDBE}"/>
              </a:ext>
            </a:extLst>
          </p:cNvPr>
          <p:cNvSpPr>
            <a:spLocks noGrp="1"/>
          </p:cNvSpPr>
          <p:nvPr>
            <p:ph type="title"/>
          </p:nvPr>
        </p:nvSpPr>
        <p:spPr/>
        <p:txBody>
          <a:bodyPr/>
          <a:lstStyle/>
          <a:p>
            <a:pPr algn="ctr"/>
            <a:r>
              <a:rPr lang="el-GR" b="1" dirty="0"/>
              <a:t>ΚΑΤΗΓΟΡΙΟΠΟΙΗΣΗ ΑΝΥΨΩΤΙΚΩΝ ΜΗΧΑΝΗΜΑΤΩΝ (1)</a:t>
            </a:r>
          </a:p>
        </p:txBody>
      </p:sp>
      <p:sp>
        <p:nvSpPr>
          <p:cNvPr id="3" name="Θέση περιεχομένου 2">
            <a:extLst>
              <a:ext uri="{FF2B5EF4-FFF2-40B4-BE49-F238E27FC236}">
                <a16:creationId xmlns:a16="http://schemas.microsoft.com/office/drawing/2014/main" xmlns="" id="{FA5BDA2C-A5DC-4CA5-B77D-BC9CDE90DBBE}"/>
              </a:ext>
            </a:extLst>
          </p:cNvPr>
          <p:cNvSpPr>
            <a:spLocks noGrp="1"/>
          </p:cNvSpPr>
          <p:nvPr>
            <p:ph idx="1"/>
          </p:nvPr>
        </p:nvSpPr>
        <p:spPr>
          <a:xfrm>
            <a:off x="838200" y="1690688"/>
            <a:ext cx="10515600" cy="4486275"/>
          </a:xfrm>
        </p:spPr>
        <p:txBody>
          <a:bodyPr/>
          <a:lstStyle/>
          <a:p>
            <a:pPr>
              <a:buFont typeface="Wingdings" panose="05000000000000000000" pitchFamily="2" charset="2"/>
              <a:buChar char="§"/>
            </a:pPr>
            <a:r>
              <a:rPr lang="el-GR" sz="3200" dirty="0"/>
              <a:t>ΥΨΗΛΗΣ ΕΠΙΚΙΝΔΥΝΟΤΗΤΑΣ (Υ1)</a:t>
            </a:r>
          </a:p>
          <a:p>
            <a:pPr>
              <a:buFont typeface="Wingdings" panose="05000000000000000000" pitchFamily="2" charset="2"/>
              <a:buChar char="Ø"/>
            </a:pPr>
            <a:r>
              <a:rPr lang="el-GR" sz="1400" dirty="0"/>
              <a:t>ΓΕΡΑΝΟΙ ΛΙΜΕΝΩΝ</a:t>
            </a:r>
          </a:p>
          <a:p>
            <a:pPr>
              <a:buFont typeface="Wingdings" panose="05000000000000000000" pitchFamily="2" charset="2"/>
              <a:buChar char="Ø"/>
            </a:pPr>
            <a:r>
              <a:rPr lang="el-GR" sz="1400" dirty="0"/>
              <a:t>ΓΕΡΑΝΟΙ ΧΑΛΥΒΟΥΡΓΙΩΝ, ΧΥΤΗΡΙΩΝ ΚΑΙ ΛΟΙΠΩΝ ΧΩΡΩΝ ΟΠΟΥ ΔΙΑΚΙΝΟΥΝΤΑΙ ΕΠΙΚΙΝΔΥΝΑ ΥΛΙΚΑ ΜΕ ΙΚΑΝΟΤΗΤΑ </a:t>
            </a:r>
            <a:r>
              <a:rPr lang="el-GR" sz="1400" b="1" u="sng" dirty="0"/>
              <a:t>≥ 5</a:t>
            </a:r>
            <a:r>
              <a:rPr lang="en-US" sz="1400" b="1" u="sng" dirty="0"/>
              <a:t> TON</a:t>
            </a:r>
          </a:p>
          <a:p>
            <a:pPr>
              <a:buFont typeface="Wingdings" panose="05000000000000000000" pitchFamily="2" charset="2"/>
              <a:buChar char="Ø"/>
            </a:pPr>
            <a:r>
              <a:rPr lang="el-GR" sz="1400" dirty="0"/>
              <a:t>ΓΕΡΑΝΟΓΕΦΥΡΕΣ ΜΕ ΙΚΑΝΟΤΗΤΑ </a:t>
            </a:r>
            <a:r>
              <a:rPr lang="el-GR" sz="1400" b="1" u="sng" dirty="0"/>
              <a:t>≥ 5</a:t>
            </a:r>
            <a:r>
              <a:rPr lang="en-US" sz="1400" b="1" u="sng" dirty="0"/>
              <a:t> TON</a:t>
            </a:r>
            <a:endParaRPr lang="el-GR" sz="1400" b="1" u="sng" dirty="0"/>
          </a:p>
          <a:p>
            <a:pPr>
              <a:buFont typeface="Wingdings" panose="05000000000000000000" pitchFamily="2" charset="2"/>
              <a:buChar char="Ø"/>
            </a:pPr>
            <a:r>
              <a:rPr lang="el-GR" sz="1400" dirty="0"/>
              <a:t>ΟΙΚΟΔΟΜΙΚΟΙ ΠΥΡΓΟΓΕΡΑΝΟΙ</a:t>
            </a:r>
          </a:p>
          <a:p>
            <a:pPr>
              <a:buFont typeface="Wingdings" panose="05000000000000000000" pitchFamily="2" charset="2"/>
              <a:buChar char="Ø"/>
            </a:pPr>
            <a:r>
              <a:rPr lang="el-GR" sz="1400" dirty="0"/>
              <a:t>ΓΕΦΥΡΕΣ ΟΧΗΜΑΤΩΝ ΥΨΟΥΣ </a:t>
            </a:r>
            <a:r>
              <a:rPr lang="el-GR" sz="1400" b="1" u="sng" dirty="0"/>
              <a:t>≥ 4 </a:t>
            </a:r>
            <a:r>
              <a:rPr lang="en-US" sz="1400" b="1" u="sng" dirty="0"/>
              <a:t>m</a:t>
            </a:r>
          </a:p>
          <a:p>
            <a:pPr>
              <a:buFont typeface="Wingdings" panose="05000000000000000000" pitchFamily="2" charset="2"/>
              <a:buChar char="Ø"/>
            </a:pPr>
            <a:r>
              <a:rPr lang="el-GR" sz="1400" dirty="0"/>
              <a:t>ΓΕΡΑΝΟΙ ΕΠΙΤΟΙΧΟΙ ΚΑΙ ΕΠΙ ΙΣΤΟΥ ΙΚΑΝΟΤΗΤΑΣ </a:t>
            </a:r>
            <a:r>
              <a:rPr lang="el-GR" sz="1400" b="1" u="sng" dirty="0"/>
              <a:t>≥ 2</a:t>
            </a:r>
            <a:r>
              <a:rPr lang="en-US" sz="1400" b="1" u="sng" dirty="0"/>
              <a:t> TON</a:t>
            </a:r>
            <a:endParaRPr lang="el-GR" sz="1400" b="1" u="sng" dirty="0"/>
          </a:p>
          <a:p>
            <a:pPr marL="0" indent="0">
              <a:buNone/>
            </a:pPr>
            <a:endParaRPr lang="el-GR" sz="1200" b="1" u="sng" dirty="0"/>
          </a:p>
          <a:p>
            <a:pPr>
              <a:buFont typeface="Wingdings" panose="05000000000000000000" pitchFamily="2" charset="2"/>
              <a:buChar char="§"/>
            </a:pPr>
            <a:r>
              <a:rPr lang="el-GR" sz="3200" dirty="0"/>
              <a:t>ΥΨΗΛΗΣ ΕΠΙΚΙΝΔΥΝΟΤΗΤΑΣ (Υ2)</a:t>
            </a:r>
          </a:p>
          <a:p>
            <a:pPr>
              <a:buFont typeface="Wingdings" panose="05000000000000000000" pitchFamily="2" charset="2"/>
              <a:buChar char="Ø"/>
            </a:pPr>
            <a:r>
              <a:rPr lang="el-GR" sz="1400" dirty="0"/>
              <a:t>ΑΝΥΨΩΤΙΚΑ ΜΕ ΚΙΝΔΥΝΟ ΠΤΩΣΗΣ ΧΕΙΡΙΣΤΗ ΑΠΌ ΥΨΟΣ </a:t>
            </a:r>
            <a:r>
              <a:rPr lang="el-GR" sz="1400" b="1" u="sng" dirty="0"/>
              <a:t>≥ 3 </a:t>
            </a:r>
            <a:r>
              <a:rPr lang="en-US" sz="1400" b="1" u="sng" dirty="0"/>
              <a:t>m</a:t>
            </a:r>
            <a:r>
              <a:rPr lang="el-GR" sz="1400" dirty="0"/>
              <a:t> (Π.Χ. ΚΑΛΑΘΟΦΟΡΑ)</a:t>
            </a:r>
          </a:p>
          <a:p>
            <a:pPr>
              <a:buFont typeface="Wingdings" panose="05000000000000000000" pitchFamily="2" charset="2"/>
              <a:buChar char="Ø"/>
            </a:pPr>
            <a:r>
              <a:rPr lang="el-GR" sz="1400" dirty="0"/>
              <a:t>ΓΕΡΑΝΟΓΕΦΥΡΕΣ ΜΕ ΙΚΑΝΟΤΗΤΑ </a:t>
            </a:r>
            <a:r>
              <a:rPr lang="el-GR" sz="1400" b="1" u="sng" dirty="0"/>
              <a:t>&lt; 5</a:t>
            </a:r>
            <a:r>
              <a:rPr lang="en-US" sz="1400" b="1" u="sng" dirty="0"/>
              <a:t> TON</a:t>
            </a:r>
            <a:endParaRPr lang="el-GR" sz="1400" b="1" u="sng" dirty="0"/>
          </a:p>
          <a:p>
            <a:pPr>
              <a:buFont typeface="Wingdings" panose="05000000000000000000" pitchFamily="2" charset="2"/>
              <a:buChar char="Ø"/>
            </a:pPr>
            <a:r>
              <a:rPr lang="el-GR" sz="1400" dirty="0"/>
              <a:t>ΓΕΡΑΝΟΙ ΕΠΙΤΟΙΧΟΙ ΚΑΙ ΕΠΙ ΙΣΤΟΥ ΙΚΑΝΟΤΗΤΑΣ </a:t>
            </a:r>
            <a:r>
              <a:rPr lang="el-GR" sz="1400" b="1" u="sng" dirty="0"/>
              <a:t>&lt; 2</a:t>
            </a:r>
            <a:r>
              <a:rPr lang="en-US" sz="1400" b="1" u="sng" dirty="0"/>
              <a:t> TON</a:t>
            </a:r>
            <a:endParaRPr lang="el-GR" sz="1400" b="1" u="sng" dirty="0"/>
          </a:p>
          <a:p>
            <a:pPr marL="0" indent="0">
              <a:buNone/>
            </a:pPr>
            <a:endParaRPr lang="en-US" sz="1200" b="1" u="sng" dirty="0"/>
          </a:p>
          <a:p>
            <a:endParaRPr lang="el-GR" sz="1200" dirty="0"/>
          </a:p>
          <a:p>
            <a:endParaRPr lang="el-GR" sz="1200" dirty="0"/>
          </a:p>
          <a:p>
            <a:endParaRPr lang="el-GR" sz="1200" dirty="0"/>
          </a:p>
          <a:p>
            <a:endParaRPr lang="el-GR" sz="1200" dirty="0"/>
          </a:p>
          <a:p>
            <a:endParaRPr lang="el-GR" dirty="0"/>
          </a:p>
        </p:txBody>
      </p:sp>
      <p:pic>
        <p:nvPicPr>
          <p:cNvPr id="5" name="3 - Εικόνα" descr="ergocert new 22 GR AE.PNG">
            <a:extLst>
              <a:ext uri="{FF2B5EF4-FFF2-40B4-BE49-F238E27FC236}">
                <a16:creationId xmlns:a16="http://schemas.microsoft.com/office/drawing/2014/main" xmlns="" id="{880FAEEC-53D2-4CA5-9B20-0B9199A2334B}"/>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65069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C8F67B-F7BF-4CD3-BE78-80BC4EAADDBE}"/>
              </a:ext>
            </a:extLst>
          </p:cNvPr>
          <p:cNvSpPr>
            <a:spLocks noGrp="1"/>
          </p:cNvSpPr>
          <p:nvPr>
            <p:ph type="title"/>
          </p:nvPr>
        </p:nvSpPr>
        <p:spPr/>
        <p:txBody>
          <a:bodyPr/>
          <a:lstStyle/>
          <a:p>
            <a:pPr algn="ctr"/>
            <a:r>
              <a:rPr lang="el-GR" b="1" dirty="0"/>
              <a:t>ΚΑΤΗΓΟΡΙΟΠΟΙΗΣΗ ΑΝΥΨΩΤΙΚΩΝ ΜΗΧΑΝΗΜΑΤΩΝ (2)</a:t>
            </a:r>
          </a:p>
        </p:txBody>
      </p:sp>
      <p:sp>
        <p:nvSpPr>
          <p:cNvPr id="3" name="Θέση περιεχομένου 2">
            <a:extLst>
              <a:ext uri="{FF2B5EF4-FFF2-40B4-BE49-F238E27FC236}">
                <a16:creationId xmlns:a16="http://schemas.microsoft.com/office/drawing/2014/main" xmlns="" id="{FA5BDA2C-A5DC-4CA5-B77D-BC9CDE90DBBE}"/>
              </a:ext>
            </a:extLst>
          </p:cNvPr>
          <p:cNvSpPr>
            <a:spLocks noGrp="1"/>
          </p:cNvSpPr>
          <p:nvPr>
            <p:ph idx="1"/>
          </p:nvPr>
        </p:nvSpPr>
        <p:spPr>
          <a:xfrm>
            <a:off x="838200" y="1690688"/>
            <a:ext cx="10515600" cy="4486275"/>
          </a:xfrm>
        </p:spPr>
        <p:txBody>
          <a:bodyPr>
            <a:normAutofit lnSpcReduction="10000"/>
          </a:bodyPr>
          <a:lstStyle/>
          <a:p>
            <a:pPr>
              <a:buFont typeface="Wingdings" panose="05000000000000000000" pitchFamily="2" charset="2"/>
              <a:buChar char="§"/>
            </a:pPr>
            <a:r>
              <a:rPr lang="el-GR" sz="3200" dirty="0"/>
              <a:t>ΜΕΣΗΣ ΕΠΙΚΙΝΔΥΝΟΤΗΤΑΣ</a:t>
            </a:r>
          </a:p>
          <a:p>
            <a:pPr>
              <a:buFont typeface="Wingdings" panose="05000000000000000000" pitchFamily="2" charset="2"/>
              <a:buChar char="Ø"/>
            </a:pPr>
            <a:r>
              <a:rPr lang="el-GR" sz="1400" dirty="0"/>
              <a:t>ΓΕΡΑΝΟΙ ΟΙΚΟΔΟΜΩΝ ΜΕ ΙΚΑΝΟΤΗΤΑ </a:t>
            </a:r>
            <a:r>
              <a:rPr lang="el-GR" sz="1400" b="1" u="sng" dirty="0"/>
              <a:t>≤ 250 </a:t>
            </a:r>
            <a:r>
              <a:rPr lang="en-US" sz="1400" b="1" u="sng" dirty="0"/>
              <a:t>Kg</a:t>
            </a:r>
            <a:endParaRPr lang="el-GR" sz="1400" b="1" u="sng" dirty="0"/>
          </a:p>
          <a:p>
            <a:pPr>
              <a:buFont typeface="Wingdings" panose="05000000000000000000" pitchFamily="2" charset="2"/>
              <a:buChar char="Ø"/>
            </a:pPr>
            <a:r>
              <a:rPr lang="el-GR" sz="1400" dirty="0"/>
              <a:t>ΑΝΑΒΑΤΟΡΙΑ ΦΟΡΤΙΩΝ ΚΑΙ ΟΙΚΟΣΚΕΥΩΝ</a:t>
            </a:r>
            <a:endParaRPr lang="en-US" sz="1400" dirty="0"/>
          </a:p>
          <a:p>
            <a:pPr>
              <a:buFont typeface="Wingdings" panose="05000000000000000000" pitchFamily="2" charset="2"/>
              <a:buChar char="Ø"/>
            </a:pPr>
            <a:r>
              <a:rPr lang="el-GR" sz="1400" dirty="0"/>
              <a:t>ΠΕΡΟΝΟΦΟΡΑ ΟΧΗΜΑΤΑ</a:t>
            </a:r>
            <a:endParaRPr lang="el-GR" sz="1400" b="1" u="sng" dirty="0"/>
          </a:p>
          <a:p>
            <a:pPr>
              <a:buFont typeface="Wingdings" panose="05000000000000000000" pitchFamily="2" charset="2"/>
              <a:buChar char="Ø"/>
            </a:pPr>
            <a:r>
              <a:rPr lang="el-GR" sz="1400" dirty="0"/>
              <a:t>ΑΝΤΛΙΕΣ ΣΚΥΡΟΔΕΜΑΤΟΣ</a:t>
            </a:r>
          </a:p>
          <a:p>
            <a:pPr>
              <a:buFont typeface="Wingdings" panose="05000000000000000000" pitchFamily="2" charset="2"/>
              <a:buChar char="Ø"/>
            </a:pPr>
            <a:r>
              <a:rPr lang="el-GR" sz="1400" dirty="0"/>
              <a:t>ΓΕΦΥΡΕΣ ΟΧΗΜΑΤΩΝ ΥΨΟΥΣ</a:t>
            </a:r>
            <a:r>
              <a:rPr lang="el-GR" sz="1400" u="sng" dirty="0"/>
              <a:t> </a:t>
            </a:r>
            <a:r>
              <a:rPr lang="el-GR" sz="1400" b="1" u="sng" dirty="0"/>
              <a:t>≤ 4 </a:t>
            </a:r>
            <a:r>
              <a:rPr lang="en-US" sz="1400" b="1" u="sng" dirty="0"/>
              <a:t>m</a:t>
            </a:r>
          </a:p>
          <a:p>
            <a:pPr marL="0" indent="0">
              <a:buNone/>
            </a:pPr>
            <a:endParaRPr lang="el-GR" sz="1200" b="1" u="sng" dirty="0"/>
          </a:p>
          <a:p>
            <a:pPr>
              <a:buFont typeface="Wingdings" panose="05000000000000000000" pitchFamily="2" charset="2"/>
              <a:buChar char="§"/>
            </a:pPr>
            <a:endParaRPr lang="el-GR" sz="3200" dirty="0"/>
          </a:p>
          <a:p>
            <a:pPr>
              <a:buFont typeface="Wingdings" panose="05000000000000000000" pitchFamily="2" charset="2"/>
              <a:buChar char="§"/>
            </a:pPr>
            <a:r>
              <a:rPr lang="el-GR" sz="3200" dirty="0"/>
              <a:t>ΧΑΜΗΛΗΣ ΕΠΙΚΙΝΔΥΝΟΤΗΤΑΣ</a:t>
            </a:r>
          </a:p>
          <a:p>
            <a:pPr>
              <a:buFont typeface="Wingdings" panose="05000000000000000000" pitchFamily="2" charset="2"/>
              <a:buChar char="Ø"/>
            </a:pPr>
            <a:r>
              <a:rPr lang="el-GR" sz="1400" dirty="0"/>
              <a:t>ΓΕΡΑΝΟΙ ΜΕΤΑΚΙΝΗΣΗΣ ΟΧΗΜΑΤΩΝ</a:t>
            </a:r>
          </a:p>
          <a:p>
            <a:pPr>
              <a:buFont typeface="Wingdings" panose="05000000000000000000" pitchFamily="2" charset="2"/>
              <a:buChar char="Ø"/>
            </a:pPr>
            <a:r>
              <a:rPr lang="el-GR" sz="1400" dirty="0"/>
              <a:t>ΧΕΙΡΟΚΙΝΗΤΕΣ ΜΗΧΑΝΕΣ ΑΝΥΨΩΣΗΣ ΦΟΡΤΙΩΝ ΜΕ ΙΚΑΝΟΤΗΤΑ </a:t>
            </a:r>
            <a:r>
              <a:rPr lang="el-GR" sz="1400" b="1" u="sng" dirty="0"/>
              <a:t>≥ 100 </a:t>
            </a:r>
            <a:r>
              <a:rPr lang="en-US" sz="1400" b="1" u="sng" dirty="0"/>
              <a:t>Kg</a:t>
            </a:r>
            <a:r>
              <a:rPr lang="el-GR" sz="1400" dirty="0"/>
              <a:t> </a:t>
            </a:r>
            <a:endParaRPr lang="el-GR" sz="1400" b="1" u="sng" dirty="0"/>
          </a:p>
          <a:p>
            <a:pPr>
              <a:buFont typeface="Wingdings" panose="05000000000000000000" pitchFamily="2" charset="2"/>
              <a:buChar char="Ø"/>
            </a:pPr>
            <a:r>
              <a:rPr lang="el-GR" sz="1400" dirty="0"/>
              <a:t>ΜΗ ΑΥΤΟΚΙΝΟΥΜΕΝΑ ΑΝΑΒΑΤΟΡΙΑ ΚΑΙ ΕΞΕΔΡΕΣ ΜΕ ΙΚΑΝΟΤΗΤΑ </a:t>
            </a:r>
            <a:r>
              <a:rPr lang="el-GR" sz="1400" b="1" u="sng" dirty="0"/>
              <a:t>≥ 200 </a:t>
            </a:r>
            <a:r>
              <a:rPr lang="en-US" sz="1400" b="1" u="sng" dirty="0"/>
              <a:t>Kg</a:t>
            </a:r>
            <a:r>
              <a:rPr lang="el-GR" sz="1400" dirty="0"/>
              <a:t> (ΟΠΩΣ Π.Χ. ΠΑΛΕΤΟΦΟΡΑ)</a:t>
            </a:r>
          </a:p>
          <a:p>
            <a:pPr marL="0" indent="0">
              <a:buNone/>
            </a:pPr>
            <a:endParaRPr lang="en-US" sz="1200" b="1" u="sng" dirty="0"/>
          </a:p>
          <a:p>
            <a:endParaRPr lang="el-GR" sz="1200" dirty="0"/>
          </a:p>
          <a:p>
            <a:endParaRPr lang="el-GR" sz="1200" dirty="0"/>
          </a:p>
          <a:p>
            <a:endParaRPr lang="el-GR" sz="1200" dirty="0"/>
          </a:p>
          <a:p>
            <a:endParaRPr lang="el-GR" sz="1200" dirty="0"/>
          </a:p>
          <a:p>
            <a:endParaRPr lang="el-GR" dirty="0"/>
          </a:p>
        </p:txBody>
      </p:sp>
      <p:pic>
        <p:nvPicPr>
          <p:cNvPr id="5" name="3 - Εικόνα" descr="ergocert new 22 GR AE.PNG">
            <a:extLst>
              <a:ext uri="{FF2B5EF4-FFF2-40B4-BE49-F238E27FC236}">
                <a16:creationId xmlns:a16="http://schemas.microsoft.com/office/drawing/2014/main" xmlns="" id="{570419F8-5035-41C8-B978-5D07D4BEB382}"/>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01858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5BE14D-0D89-4DF7-AA31-ED21F50626CA}"/>
              </a:ext>
            </a:extLst>
          </p:cNvPr>
          <p:cNvSpPr>
            <a:spLocks noGrp="1"/>
          </p:cNvSpPr>
          <p:nvPr>
            <p:ph type="title"/>
          </p:nvPr>
        </p:nvSpPr>
        <p:spPr/>
        <p:txBody>
          <a:bodyPr/>
          <a:lstStyle/>
          <a:p>
            <a:pPr algn="ctr"/>
            <a:r>
              <a:rPr lang="el-GR" b="1" dirty="0"/>
              <a:t>ΤΥΠΟΙ ΕΠΙΘΕΩΡΗΣΕΩΝ ΚΑΙ ΠΕΡΙΕΧΟΜΕΝΑ (1)</a:t>
            </a:r>
          </a:p>
        </p:txBody>
      </p:sp>
      <p:sp>
        <p:nvSpPr>
          <p:cNvPr id="3" name="Θέση περιεχομένου 2">
            <a:extLst>
              <a:ext uri="{FF2B5EF4-FFF2-40B4-BE49-F238E27FC236}">
                <a16:creationId xmlns:a16="http://schemas.microsoft.com/office/drawing/2014/main" xmlns="" id="{6C3532DA-D4AC-4FC7-A50A-EC106F00C64A}"/>
              </a:ext>
            </a:extLst>
          </p:cNvPr>
          <p:cNvSpPr>
            <a:spLocks noGrp="1"/>
          </p:cNvSpPr>
          <p:nvPr>
            <p:ph idx="1"/>
          </p:nvPr>
        </p:nvSpPr>
        <p:spPr>
          <a:xfrm>
            <a:off x="838200" y="1432193"/>
            <a:ext cx="10515600" cy="4744770"/>
          </a:xfrm>
        </p:spPr>
        <p:txBody>
          <a:bodyPr>
            <a:normAutofit lnSpcReduction="10000"/>
          </a:bodyPr>
          <a:lstStyle/>
          <a:p>
            <a:pPr algn="ctr"/>
            <a:r>
              <a:rPr lang="el-GR" sz="3600" dirty="0"/>
              <a:t>ΕΛΕΓΧΟΣ ΤΥΠΟΥ </a:t>
            </a:r>
            <a:r>
              <a:rPr lang="el-GR" sz="3600" b="1" u="sng" dirty="0"/>
              <a:t>ΑΑ</a:t>
            </a:r>
          </a:p>
          <a:p>
            <a:pPr algn="just"/>
            <a:r>
              <a:rPr lang="el-GR" sz="3200" dirty="0"/>
              <a:t>ΑΦΟΡΑ ΣΕ ΟΛΑ ΤΑ ΑΝΥΨΩΤΙΚΑ ΠΟΥ ΕΓΚΑΤΑΣΤΑΘΗΚΑΝ Η ΛΕΙΤΟΥΡΓΗΣΑΝ ΓΙΑ ΠΡΩΤΗ ΦΟΡΑ ΜΕΤΑ ΤΙΣ 25.02.2004 ΚΑΙ ΔΕΝ ΦΕΡΟΥΝ ΠΡΟΗΓΟΥΜΕΝΗ ΣΧΕΤΙΚΗ ΠΙΣΤΟΠΟΙΗΣΗ. ΠΛΗΡΗΣ ΕΛΕΓΧΟΣ ΠΟΥ ΠΕΡΙΛΑΜΒΑΝΕΙ:</a:t>
            </a:r>
          </a:p>
          <a:p>
            <a:pPr algn="just"/>
            <a:endParaRPr lang="el-GR" sz="1200" dirty="0"/>
          </a:p>
          <a:p>
            <a:pPr algn="just">
              <a:buFont typeface="Wingdings" panose="05000000000000000000" pitchFamily="2" charset="2"/>
              <a:buChar char="Ø"/>
            </a:pPr>
            <a:r>
              <a:rPr lang="el-GR" sz="1400" dirty="0"/>
              <a:t>ΕΛΕΓΧΟ ΠΛΗΡΟΥΣ ΤΕΧΝΙΚΟΥ ΦΑΚΕΛΟΥ, ΥΠΑΡΞΗΣ ΔΗΛΩΣΗ ΣΥΜΜΟΡΦΩΣΗΣ </a:t>
            </a:r>
            <a:r>
              <a:rPr lang="en-US" sz="1400" dirty="0"/>
              <a:t>CE</a:t>
            </a:r>
            <a:r>
              <a:rPr lang="el-GR" sz="1400" dirty="0"/>
              <a:t> ΜΗΧΑΝΗΜΑΤΟΣ ΚΑΙ ΣΥΝΑΦΩΝ ΠΙΣΤΟΠΟΙΗΤΙΚΩΝ ΕΞΑΡΤΗΜΑΤΩΝ</a:t>
            </a:r>
          </a:p>
          <a:p>
            <a:pPr algn="just">
              <a:buFont typeface="Wingdings" panose="05000000000000000000" pitchFamily="2" charset="2"/>
              <a:buChar char="Ø"/>
            </a:pPr>
            <a:r>
              <a:rPr lang="el-GR" sz="1400" dirty="0"/>
              <a:t>ΕΛΕΓΧΟΣ ΠΛΗΡΟΤΗΤΑΣ ΜΕΛΕΤΗΣ ΕΓΚΑΤΑΣΤΑΣΗΣ ΚΑΙ ΣΧΕΔΙΑΓΡΑΜΜΑΤΩΝ ΚΑΙ ΕΛΕΓΧΟΣ ΤΑΥΤΙΣΗΣ ΜΕ ΑΥΤΗΝ</a:t>
            </a:r>
          </a:p>
          <a:p>
            <a:pPr algn="just">
              <a:buFont typeface="Wingdings" panose="05000000000000000000" pitchFamily="2" charset="2"/>
              <a:buChar char="Ø"/>
            </a:pPr>
            <a:r>
              <a:rPr lang="el-GR" sz="1400" dirty="0"/>
              <a:t>ΟΛΟΥΣ ΤΟΥΣ ΥΠΟΛΟΙΠΟΥΣ ΕΛΕΓΧΟΥΣ ΠΟΥ ΔΙΕΝΕΡΓΟΥΝΤΑΙ ΣΤΗΝ ΕΠΙΘΕΩΡΗΣΗ ΤΥΠΟΥ Α ΟΠΩΣ ΑΥΤΟΙ ΠΕΡΙΓΡΑΦΟΝΤΑΙ ΠΑΡΑΚΑΤΩ</a:t>
            </a:r>
          </a:p>
          <a:p>
            <a:pPr algn="just">
              <a:buFont typeface="Wingdings" panose="05000000000000000000" pitchFamily="2" charset="2"/>
              <a:buChar char="Ø"/>
            </a:pPr>
            <a:endParaRPr lang="el-GR" sz="1200" dirty="0"/>
          </a:p>
          <a:p>
            <a:pPr marL="0" indent="0" algn="just">
              <a:buNone/>
            </a:pPr>
            <a:endParaRPr lang="el-GR" sz="1200" dirty="0"/>
          </a:p>
          <a:p>
            <a:pPr algn="just">
              <a:buFont typeface="Wingdings" panose="05000000000000000000" pitchFamily="2" charset="2"/>
              <a:buChar char="q"/>
            </a:pPr>
            <a:r>
              <a:rPr lang="el-GR" sz="1200" i="1" dirty="0"/>
              <a:t>ΣΗΜΕΙΩΣΗ: ΣΕ ΕΠΙΘΕΩΡΗΣΗ ΤΥΠΟΥ ΑΑ ΥΠΟΚΕΙΝΤΑΙ ΚΑΙ ΤΑ ΑΝΥΨΩΤΙΚΑ ΜΗΧΑΝΗΜΑΤΑ ΣΤΑ ΟΠΟΙΑ ΕΓΙΝΕ ΣΗΜΑΝΤΙΚΗ ΤΡΟΠΟΠΟΙΗΣΗ ΑΠΌ ΤΙΣ 25.02.2004 ΚΑΙ ΜΕΤΑ ΑΣΧΕΤΩΣ ΤΟΥ ΑΝ ΕΧΟΥΝ ΠΙΣΤΟΠΟΙΗΘΕΙ ΞΑΝΑ, ΠΟΤΕ ΚΑΙ ΤΙ ΕΙΔΟΥΣ ΕΛΕΓΧΟΣ ΤΟΥΣ ΕΓΙΝΕ</a:t>
            </a:r>
          </a:p>
          <a:p>
            <a:pPr algn="just">
              <a:buFont typeface="Wingdings" panose="05000000000000000000" pitchFamily="2" charset="2"/>
              <a:buChar char="Ø"/>
            </a:pPr>
            <a:endParaRPr lang="el-GR" sz="1200" dirty="0"/>
          </a:p>
          <a:p>
            <a:pPr algn="just">
              <a:buFont typeface="Wingdings" panose="05000000000000000000" pitchFamily="2" charset="2"/>
              <a:buChar char="Ø"/>
            </a:pPr>
            <a:endParaRPr lang="el-GR" sz="1200" dirty="0"/>
          </a:p>
          <a:p>
            <a:pPr algn="just">
              <a:buFont typeface="Wingdings" panose="05000000000000000000" pitchFamily="2" charset="2"/>
              <a:buChar char="Ø"/>
            </a:pPr>
            <a:endParaRPr lang="el-GR" sz="1200" dirty="0"/>
          </a:p>
          <a:p>
            <a:pPr algn="just">
              <a:buFont typeface="Wingdings" panose="05000000000000000000" pitchFamily="2" charset="2"/>
              <a:buChar char="Ø"/>
            </a:pPr>
            <a:endParaRPr lang="el-GR" dirty="0"/>
          </a:p>
          <a:p>
            <a:pPr marL="0" indent="0" algn="just">
              <a:buNone/>
            </a:pPr>
            <a:endParaRPr lang="el-GR" dirty="0"/>
          </a:p>
        </p:txBody>
      </p:sp>
      <p:pic>
        <p:nvPicPr>
          <p:cNvPr id="5" name="3 - Εικόνα" descr="ergocert new 22 GR AE.PNG">
            <a:extLst>
              <a:ext uri="{FF2B5EF4-FFF2-40B4-BE49-F238E27FC236}">
                <a16:creationId xmlns:a16="http://schemas.microsoft.com/office/drawing/2014/main" xmlns="" id="{2C18D859-828C-4AE5-BB33-8E016FA90D75}"/>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87683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5BE14D-0D89-4DF7-AA31-ED21F50626CA}"/>
              </a:ext>
            </a:extLst>
          </p:cNvPr>
          <p:cNvSpPr>
            <a:spLocks noGrp="1"/>
          </p:cNvSpPr>
          <p:nvPr>
            <p:ph type="title"/>
          </p:nvPr>
        </p:nvSpPr>
        <p:spPr>
          <a:xfrm>
            <a:off x="838200" y="365125"/>
            <a:ext cx="10515600" cy="642157"/>
          </a:xfrm>
        </p:spPr>
        <p:txBody>
          <a:bodyPr>
            <a:normAutofit fontScale="90000"/>
          </a:bodyPr>
          <a:lstStyle/>
          <a:p>
            <a:pPr algn="ctr"/>
            <a:r>
              <a:rPr lang="el-GR" b="1" dirty="0"/>
              <a:t>ΤΥΠΟΙ ΕΠΙΘΕΩΡΗΣΕΩΝ ΚΑΙ ΠΕΡΙΕΧΟΜΕΝΑ (2)</a:t>
            </a:r>
          </a:p>
        </p:txBody>
      </p:sp>
      <p:sp>
        <p:nvSpPr>
          <p:cNvPr id="3" name="Θέση περιεχομένου 2">
            <a:extLst>
              <a:ext uri="{FF2B5EF4-FFF2-40B4-BE49-F238E27FC236}">
                <a16:creationId xmlns:a16="http://schemas.microsoft.com/office/drawing/2014/main" xmlns="" id="{6C3532DA-D4AC-4FC7-A50A-EC106F00C64A}"/>
              </a:ext>
            </a:extLst>
          </p:cNvPr>
          <p:cNvSpPr>
            <a:spLocks noGrp="1"/>
          </p:cNvSpPr>
          <p:nvPr>
            <p:ph idx="1"/>
          </p:nvPr>
        </p:nvSpPr>
        <p:spPr>
          <a:xfrm>
            <a:off x="838200" y="868680"/>
            <a:ext cx="10515600" cy="5938983"/>
          </a:xfrm>
        </p:spPr>
        <p:txBody>
          <a:bodyPr>
            <a:normAutofit/>
          </a:bodyPr>
          <a:lstStyle/>
          <a:p>
            <a:pPr algn="ctr"/>
            <a:r>
              <a:rPr lang="el-GR" sz="3600" dirty="0"/>
              <a:t>ΕΛΕΓΧΟΣ ΤΥΠΟΥ </a:t>
            </a:r>
            <a:r>
              <a:rPr lang="el-GR" sz="3600" b="1" u="sng" dirty="0"/>
              <a:t>Α</a:t>
            </a:r>
          </a:p>
          <a:p>
            <a:pPr algn="just"/>
            <a:r>
              <a:rPr lang="el-GR" sz="3200" dirty="0"/>
              <a:t>ΑΦΟΡΑ ΣΕ ΟΛΑ ΤΑ ΑΝΥΨΩΤΙΚΑ ΚΑΙ ΔΙΑΔΕΧΕΤΑΙ ΕΛΕΓΧΟ ΤΥΠΟΥ Β, Η ΟΠΟΙΟΝΔΗΠΟΤΕ ΣΧΕΤΙΚΟ ΠΡΟΗΓΟΥΜΕΝΟ ΕΛΕΓΧΟ ΤΟ ΠΙΣΤΟΠΟΙΗΤΙΚΟ ΤΟΥ ΟΠΟΙΟΥ ΕΧΕΙ ΛΗΞΕΙ. ΠΕΡΙΛΑΜΒΑΝΕΙ:</a:t>
            </a:r>
          </a:p>
          <a:p>
            <a:pPr algn="just">
              <a:buFont typeface="Wingdings" panose="05000000000000000000" pitchFamily="2" charset="2"/>
              <a:buChar char="Ø"/>
            </a:pPr>
            <a:r>
              <a:rPr lang="el-GR" sz="1400" dirty="0"/>
              <a:t>ΕΛΕΓΧΟ ΣΧΕΤΙΚΗΣ ΤΕΚΜΗΡΙΩΣΗΣ ΤΟΥ ΑΝΥΨΩΤΙΚΟΥ (ΟΔΗΓΙΕΣ ΧΡΗΣΗΣ, ΒΙΒΛΙΟ ΣΥΝΤΗΡΗΣΗΣ &amp; ΕΛΕΓΧΩΝ)</a:t>
            </a:r>
          </a:p>
          <a:p>
            <a:pPr algn="just">
              <a:buFont typeface="Wingdings" panose="05000000000000000000" pitchFamily="2" charset="2"/>
              <a:buChar char="Ø"/>
            </a:pPr>
            <a:r>
              <a:rPr lang="el-GR" sz="1400" dirty="0"/>
              <a:t>ΟΠΤΙΚΟ ΕΛΕΓΧΟ ΤΟΥ ΑΝΥΨΩΤΙΚΟΥ (ΠΙΝΑΚΙΔΙΑ ΣΤΟΙΧΕΙΩΝ, ΔΟΜΙΚΑ ΣΤΟΙΧΕΙΑ, ΣΥΓΚΟΛΛΗΣΕΙΣ, ΕΞΟΠΛΙΣΜΟΙ ΧΕΙΡΙΣΜΟΥ ΦΟΡΤΙΩΝ, ΠΡΟΕΙΔΟΠΟΙΗΤΙΚΕΣ ΣΗΜΑΝΣΕΙΣ ΚΛΠ.)</a:t>
            </a:r>
          </a:p>
          <a:p>
            <a:pPr algn="just">
              <a:buFont typeface="Wingdings" panose="05000000000000000000" pitchFamily="2" charset="2"/>
              <a:buChar char="Ø"/>
            </a:pPr>
            <a:r>
              <a:rPr lang="el-GR" sz="1400" dirty="0"/>
              <a:t>ΛΕΙΤΟΥΡΓΙΚΟ ΕΛΕΓΧΟ ΤΟΥ ΑΝΥΨΩΤΙΚΟΥ (ΣΧΕΤΙΚΕΣ ΛΕΙΤΟΥΡΓΙΚΟΤΗΤΕΣ, ΚΙΝΗΤΗΡΙΟΙ ΜΗΧΑΝΙΣΜΟΙ, ΣΥΣΤΗΜΑΤΑ ΠΕΔΗΣΗΣ, ΣΥΣΤΗΜΑΤΑ ΑΣΦΑΛΙΣΗΣ, ΚΛΠ.) ΜΕ ΦΟΡΤΙΑ ΙΣΑ ΜΕ ΤΗΝ ΕΠΙΘΥΜΗΤΗ ΠΙΣΤΟΠΟΙΗΘΕΙΣΑ ΙΚΑΝΟΤΗΤΑ</a:t>
            </a:r>
          </a:p>
          <a:p>
            <a:pPr algn="just">
              <a:buFont typeface="Wingdings" panose="05000000000000000000" pitchFamily="2" charset="2"/>
              <a:buChar char="Ø"/>
            </a:pPr>
            <a:r>
              <a:rPr lang="el-GR" sz="1400" dirty="0"/>
              <a:t>ΣΤΑΤΙΚΗ – ΔΥΝΑΜΙΚΗ ΔΟΚΙΜΗ ΚΑΙ ΔΟΚΙΜΗ ΕΥΣΤΑΘΕΙΑΣ (ΟΠΟΥ ΑΠΑΙΤΕΙΤΑΙ) ΜΕ ΦΟΡΤΙΑ.</a:t>
            </a:r>
          </a:p>
          <a:p>
            <a:pPr lvl="3" algn="just">
              <a:buFont typeface="Wingdings" panose="05000000000000000000" pitchFamily="2" charset="2"/>
              <a:buChar char="Ø"/>
            </a:pPr>
            <a:r>
              <a:rPr lang="el-GR" sz="1200" dirty="0"/>
              <a:t>ΦΟΡΤΙΑ ΣΤΑΤΙΚΗΣ ΔΟΚΙΜΗΣ: </a:t>
            </a:r>
          </a:p>
          <a:p>
            <a:pPr algn="just">
              <a:buFont typeface="Wingdings" panose="05000000000000000000" pitchFamily="2" charset="2"/>
              <a:buChar char="Ø"/>
            </a:pPr>
            <a:endParaRPr lang="el-GR" sz="1400" dirty="0"/>
          </a:p>
          <a:p>
            <a:pPr algn="just">
              <a:buFont typeface="Wingdings" panose="05000000000000000000" pitchFamily="2" charset="2"/>
              <a:buChar char="Ø"/>
            </a:pPr>
            <a:endParaRPr lang="el-GR" sz="1200" dirty="0"/>
          </a:p>
          <a:p>
            <a:pPr marL="0" indent="0" algn="just">
              <a:buNone/>
            </a:pPr>
            <a:endParaRPr lang="el-GR" sz="1200" dirty="0"/>
          </a:p>
          <a:p>
            <a:pPr algn="just">
              <a:buFont typeface="Wingdings" panose="05000000000000000000" pitchFamily="2" charset="2"/>
              <a:buChar char="Ø"/>
            </a:pPr>
            <a:endParaRPr lang="el-GR" sz="1200" dirty="0"/>
          </a:p>
          <a:p>
            <a:pPr algn="just">
              <a:buFont typeface="Wingdings" panose="05000000000000000000" pitchFamily="2" charset="2"/>
              <a:buChar char="Ø"/>
            </a:pPr>
            <a:r>
              <a:rPr lang="el-GR" sz="1200" dirty="0"/>
              <a:t>Η ΔΥΝΑΜΙΚΗ ΔΟΚΙΜΗ ΔΙΕΞΑΓΕΤΑΙ ΣΕ ΚΑΘΕ ΠΕΡΙΠΤΩΣΗ ΜΕ ΦΟΡΤΙΟ ΔΟΚΙΜΗΣ (1,1 </a:t>
            </a:r>
            <a:r>
              <a:rPr lang="en-US" sz="1200" dirty="0"/>
              <a:t>x P</a:t>
            </a:r>
            <a:r>
              <a:rPr lang="el-GR" sz="1200" dirty="0"/>
              <a:t>)</a:t>
            </a:r>
            <a:r>
              <a:rPr lang="en-US" sz="1200" dirty="0" err="1"/>
              <a:t>tn</a:t>
            </a:r>
            <a:endParaRPr lang="el-GR" sz="1200" dirty="0"/>
          </a:p>
          <a:p>
            <a:pPr algn="just">
              <a:buFont typeface="Wingdings" panose="05000000000000000000" pitchFamily="2" charset="2"/>
              <a:buChar char="Ø"/>
            </a:pPr>
            <a:endParaRPr lang="el-GR" sz="1200" dirty="0"/>
          </a:p>
          <a:p>
            <a:pPr algn="just">
              <a:buFont typeface="Wingdings" panose="05000000000000000000" pitchFamily="2" charset="2"/>
              <a:buChar char="Ø"/>
            </a:pPr>
            <a:endParaRPr lang="el-GR" dirty="0"/>
          </a:p>
          <a:p>
            <a:pPr marL="0" indent="0" algn="just">
              <a:buNone/>
            </a:pPr>
            <a:endParaRPr lang="el-GR" dirty="0"/>
          </a:p>
        </p:txBody>
      </p:sp>
      <p:graphicFrame>
        <p:nvGraphicFramePr>
          <p:cNvPr id="7" name="Πίνακας 6">
            <a:extLst>
              <a:ext uri="{FF2B5EF4-FFF2-40B4-BE49-F238E27FC236}">
                <a16:creationId xmlns:a16="http://schemas.microsoft.com/office/drawing/2014/main" xmlns="" id="{73B7166A-2217-4118-893B-98B47E75D969}"/>
              </a:ext>
            </a:extLst>
          </p:cNvPr>
          <p:cNvGraphicFramePr>
            <a:graphicFrameLocks noGrp="1"/>
          </p:cNvGraphicFramePr>
          <p:nvPr>
            <p:extLst>
              <p:ext uri="{D42A27DB-BD31-4B8C-83A1-F6EECF244321}">
                <p14:modId xmlns:p14="http://schemas.microsoft.com/office/powerpoint/2010/main" xmlns="" val="4204379181"/>
              </p:ext>
            </p:extLst>
          </p:nvPr>
        </p:nvGraphicFramePr>
        <p:xfrm>
          <a:off x="4379976" y="5031740"/>
          <a:ext cx="4378434" cy="134429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507554">
                  <a:extLst>
                    <a:ext uri="{9D8B030D-6E8A-4147-A177-3AD203B41FA5}">
                      <a16:colId xmlns:a16="http://schemas.microsoft.com/office/drawing/2014/main" xmlns="" val="2324951635"/>
                    </a:ext>
                  </a:extLst>
                </a:gridCol>
                <a:gridCol w="2870880">
                  <a:extLst>
                    <a:ext uri="{9D8B030D-6E8A-4147-A177-3AD203B41FA5}">
                      <a16:colId xmlns:a16="http://schemas.microsoft.com/office/drawing/2014/main" xmlns="" val="777787701"/>
                    </a:ext>
                  </a:extLst>
                </a:gridCol>
              </a:tblGrid>
              <a:tr h="239395">
                <a:tc>
                  <a:txBody>
                    <a:bodyPr/>
                    <a:lstStyle/>
                    <a:p>
                      <a:pPr algn="ctr">
                        <a:lnSpc>
                          <a:spcPct val="107000"/>
                        </a:lnSpc>
                        <a:spcAft>
                          <a:spcPts val="800"/>
                        </a:spcAft>
                      </a:pPr>
                      <a:r>
                        <a:rPr lang="el-GR" sz="1200" b="1" dirty="0">
                          <a:solidFill>
                            <a:schemeClr val="tx1"/>
                          </a:solidFill>
                          <a:effectLst/>
                        </a:rPr>
                        <a:t>ΕΠΙΘΥΜΗΤΗ ΙΚΑΝΟΤΗΤΑ (</a:t>
                      </a:r>
                      <a:r>
                        <a:rPr lang="en-US" sz="1200" b="1" dirty="0">
                          <a:solidFill>
                            <a:schemeClr val="tx1"/>
                          </a:solidFill>
                          <a:effectLst/>
                        </a:rPr>
                        <a:t>P)</a:t>
                      </a:r>
                      <a:endParaRPr lang="el-G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algn="ctr">
                        <a:lnSpc>
                          <a:spcPct val="107000"/>
                        </a:lnSpc>
                        <a:spcAft>
                          <a:spcPts val="800"/>
                        </a:spcAft>
                      </a:pPr>
                      <a:r>
                        <a:rPr lang="el-GR" sz="1200" b="1" dirty="0">
                          <a:solidFill>
                            <a:schemeClr val="tx1"/>
                          </a:solidFill>
                          <a:effectLst/>
                        </a:rPr>
                        <a:t>ΦΟΡΤΙΟ ΔΟΚΙΜΗΣ</a:t>
                      </a:r>
                      <a:endParaRPr lang="el-G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xmlns="" val="2434873518"/>
                  </a:ext>
                </a:extLst>
              </a:tr>
              <a:tr h="239395">
                <a:tc>
                  <a:txBody>
                    <a:bodyPr/>
                    <a:lstStyle/>
                    <a:p>
                      <a:pPr algn="ctr">
                        <a:lnSpc>
                          <a:spcPct val="107000"/>
                        </a:lnSpc>
                        <a:spcAft>
                          <a:spcPts val="800"/>
                        </a:spcAft>
                      </a:pPr>
                      <a:r>
                        <a:rPr lang="en-US" sz="1200">
                          <a:effectLst/>
                        </a:rPr>
                        <a:t>P </a:t>
                      </a:r>
                      <a:r>
                        <a:rPr lang="el-GR" sz="1200">
                          <a:effectLst/>
                        </a:rPr>
                        <a:t>≤ 20</a:t>
                      </a:r>
                      <a:r>
                        <a:rPr lang="en-US" sz="1200">
                          <a:effectLst/>
                        </a:rPr>
                        <a:t>tn</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algn="ctr">
                        <a:lnSpc>
                          <a:spcPct val="107000"/>
                        </a:lnSpc>
                        <a:spcAft>
                          <a:spcPts val="800"/>
                        </a:spcAft>
                      </a:pPr>
                      <a:r>
                        <a:rPr lang="en-US" sz="1200">
                          <a:effectLst/>
                        </a:rPr>
                        <a:t>(1,25 x P)tn</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xmlns="" val="2783201264"/>
                  </a:ext>
                </a:extLst>
              </a:tr>
              <a:tr h="239395">
                <a:tc>
                  <a:txBody>
                    <a:bodyPr/>
                    <a:lstStyle/>
                    <a:p>
                      <a:pPr algn="ctr">
                        <a:lnSpc>
                          <a:spcPct val="107000"/>
                        </a:lnSpc>
                        <a:spcAft>
                          <a:spcPts val="800"/>
                        </a:spcAft>
                      </a:pPr>
                      <a:r>
                        <a:rPr lang="en-US" sz="1200">
                          <a:effectLst/>
                        </a:rPr>
                        <a:t>20tn </a:t>
                      </a:r>
                      <a:r>
                        <a:rPr lang="el-GR" sz="1200">
                          <a:effectLst/>
                        </a:rPr>
                        <a:t>≤</a:t>
                      </a:r>
                      <a:r>
                        <a:rPr lang="en-US" sz="1200">
                          <a:effectLst/>
                        </a:rPr>
                        <a:t> P </a:t>
                      </a:r>
                      <a:r>
                        <a:rPr lang="el-GR" sz="1200">
                          <a:effectLst/>
                        </a:rPr>
                        <a:t>≤</a:t>
                      </a:r>
                      <a:r>
                        <a:rPr lang="en-US" sz="1200">
                          <a:effectLst/>
                        </a:rPr>
                        <a:t> 50tn</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algn="ctr">
                        <a:lnSpc>
                          <a:spcPct val="107000"/>
                        </a:lnSpc>
                        <a:spcAft>
                          <a:spcPts val="800"/>
                        </a:spcAft>
                      </a:pPr>
                      <a:r>
                        <a:rPr lang="en-US" sz="1200">
                          <a:effectLst/>
                        </a:rPr>
                        <a:t>(P + 5)tn</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xmlns="" val="2827914845"/>
                  </a:ext>
                </a:extLst>
              </a:tr>
              <a:tr h="239395">
                <a:tc>
                  <a:txBody>
                    <a:bodyPr/>
                    <a:lstStyle/>
                    <a:p>
                      <a:pPr algn="ctr">
                        <a:lnSpc>
                          <a:spcPct val="107000"/>
                        </a:lnSpc>
                        <a:spcAft>
                          <a:spcPts val="800"/>
                        </a:spcAft>
                      </a:pPr>
                      <a:r>
                        <a:rPr lang="en-US" sz="1200">
                          <a:effectLst/>
                        </a:rPr>
                        <a:t>P &gt; 50tn</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algn="ctr">
                        <a:lnSpc>
                          <a:spcPct val="107000"/>
                        </a:lnSpc>
                        <a:spcAft>
                          <a:spcPts val="800"/>
                        </a:spcAft>
                      </a:pPr>
                      <a:r>
                        <a:rPr lang="en-US" sz="1200" dirty="0">
                          <a:effectLst/>
                        </a:rPr>
                        <a:t>(1,1 x P)</a:t>
                      </a:r>
                      <a:r>
                        <a:rPr lang="en-US" sz="1200" dirty="0" err="1">
                          <a:effectLst/>
                        </a:rPr>
                        <a:t>tn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xmlns="" val="25240226"/>
                  </a:ext>
                </a:extLst>
              </a:tr>
            </a:tbl>
          </a:graphicData>
        </a:graphic>
      </p:graphicFrame>
      <p:pic>
        <p:nvPicPr>
          <p:cNvPr id="6" name="3 - Εικόνα" descr="ergocert new 22 GR AE.PNG">
            <a:extLst>
              <a:ext uri="{FF2B5EF4-FFF2-40B4-BE49-F238E27FC236}">
                <a16:creationId xmlns:a16="http://schemas.microsoft.com/office/drawing/2014/main" xmlns="" id="{34785C22-38A1-4E16-B140-4E3A17456D30}"/>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615248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5BE14D-0D89-4DF7-AA31-ED21F50626CA}"/>
              </a:ext>
            </a:extLst>
          </p:cNvPr>
          <p:cNvSpPr>
            <a:spLocks noGrp="1"/>
          </p:cNvSpPr>
          <p:nvPr>
            <p:ph type="title"/>
          </p:nvPr>
        </p:nvSpPr>
        <p:spPr>
          <a:xfrm>
            <a:off x="838200" y="365125"/>
            <a:ext cx="10515600" cy="642157"/>
          </a:xfrm>
        </p:spPr>
        <p:txBody>
          <a:bodyPr>
            <a:normAutofit fontScale="90000"/>
          </a:bodyPr>
          <a:lstStyle/>
          <a:p>
            <a:pPr algn="ctr"/>
            <a:r>
              <a:rPr lang="el-GR" b="1" dirty="0"/>
              <a:t>ΤΥΠΟΙ ΕΠΙΘΕΩΡΗΣΕΩΝ ΚΑΙ ΠΕΡΙΕΧΟΜΕΝΑ (3)</a:t>
            </a:r>
          </a:p>
        </p:txBody>
      </p:sp>
      <p:sp>
        <p:nvSpPr>
          <p:cNvPr id="3" name="Θέση περιεχομένου 2">
            <a:extLst>
              <a:ext uri="{FF2B5EF4-FFF2-40B4-BE49-F238E27FC236}">
                <a16:creationId xmlns:a16="http://schemas.microsoft.com/office/drawing/2014/main" xmlns="" id="{6C3532DA-D4AC-4FC7-A50A-EC106F00C64A}"/>
              </a:ext>
            </a:extLst>
          </p:cNvPr>
          <p:cNvSpPr>
            <a:spLocks noGrp="1"/>
          </p:cNvSpPr>
          <p:nvPr>
            <p:ph idx="1"/>
          </p:nvPr>
        </p:nvSpPr>
        <p:spPr>
          <a:xfrm>
            <a:off x="838200" y="868680"/>
            <a:ext cx="10515600" cy="5938983"/>
          </a:xfrm>
        </p:spPr>
        <p:txBody>
          <a:bodyPr>
            <a:normAutofit/>
          </a:bodyPr>
          <a:lstStyle/>
          <a:p>
            <a:pPr algn="ctr"/>
            <a:r>
              <a:rPr lang="el-GR" sz="3600" dirty="0"/>
              <a:t>ΕΛΕΓΧΟΣ ΤΥΠΟΥ </a:t>
            </a:r>
            <a:r>
              <a:rPr lang="el-GR" sz="3600" b="1" u="sng" dirty="0"/>
              <a:t>Β</a:t>
            </a:r>
          </a:p>
          <a:p>
            <a:pPr algn="just"/>
            <a:endParaRPr lang="el-GR" sz="3200" dirty="0"/>
          </a:p>
          <a:p>
            <a:pPr algn="just"/>
            <a:r>
              <a:rPr lang="el-GR" sz="3200" dirty="0"/>
              <a:t>ΑΦΟΡΑ ΣΕ ΟΛΑ ΤΑ ΑΝΥΨΩΤΙΚΑ ΚΑΙ ΔΙΑΔΕΧΕΤΑΙ ΕΛΕΓΧΟ ΤΥΠΟΥ Α, ΕΦΟΣΟΝ ΥΠΑΡΧΕΙ ΑΝΤΙΣΤΟΙΧΟ ΕΝΕΡΓΟ ΠΙΣΤΟΠΟΙΗΤΙΚΟ</a:t>
            </a:r>
          </a:p>
          <a:p>
            <a:pPr algn="just"/>
            <a:r>
              <a:rPr lang="el-GR" sz="3200" dirty="0"/>
              <a:t>ΠΕΡΙΛΑΜΒΑΝΕΙ ΟΛΟΥΣ ΤΟΥΣ ΕΛΕΓΧΟΥΣ ΜΕ ΤΟΝ ΕΛΕΓΧΟ ΤΥΠΟΥ Α ΑΛΛΑ ΧΩΡΙΣ ΦΟΡΤΙΑ.</a:t>
            </a:r>
          </a:p>
          <a:p>
            <a:pPr algn="just"/>
            <a:r>
              <a:rPr lang="el-GR" sz="3200" dirty="0"/>
              <a:t>ΔΕΝ ΠΕΡΙΛΑΜΒΑΝΟΝΤΑΙ ΣΤΑΤΙΚΕΣ – ΔΥΝΑΜΙΚΕΣ ΔΟΚΙΜΕΣ ΚΑΙ ΔΟΚΙΜΗ ΕΥΣΤΑΘΕΙΑΣ</a:t>
            </a:r>
          </a:p>
          <a:p>
            <a:pPr algn="just">
              <a:buFont typeface="Wingdings" panose="05000000000000000000" pitchFamily="2" charset="2"/>
              <a:buChar char="Ø"/>
            </a:pPr>
            <a:endParaRPr lang="el-GR" dirty="0"/>
          </a:p>
          <a:p>
            <a:pPr marL="0" indent="0" algn="just">
              <a:buNone/>
            </a:pPr>
            <a:endParaRPr lang="el-GR" dirty="0"/>
          </a:p>
        </p:txBody>
      </p:sp>
      <p:pic>
        <p:nvPicPr>
          <p:cNvPr id="5" name="3 - Εικόνα" descr="ergocert new 22 GR AE.PNG">
            <a:extLst>
              <a:ext uri="{FF2B5EF4-FFF2-40B4-BE49-F238E27FC236}">
                <a16:creationId xmlns:a16="http://schemas.microsoft.com/office/drawing/2014/main" xmlns="" id="{2B5351EB-1930-4B9C-A8E0-0FC1C74EF5DB}"/>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927192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Cutout numberOfShades="6"/>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F51D7F-6F3A-43A2-9504-DFAA95D40F64}"/>
              </a:ext>
            </a:extLst>
          </p:cNvPr>
          <p:cNvSpPr>
            <a:spLocks noGrp="1"/>
          </p:cNvSpPr>
          <p:nvPr>
            <p:ph type="title"/>
          </p:nvPr>
        </p:nvSpPr>
        <p:spPr/>
        <p:txBody>
          <a:bodyPr/>
          <a:lstStyle/>
          <a:p>
            <a:pPr algn="ctr"/>
            <a:r>
              <a:rPr lang="el-GR" b="1" dirty="0"/>
              <a:t>ΠΕΡΙΟΔΙΚΟΤΗΤΑ ΕΠΙΘΕΩΡΗΣΕΩΝ</a:t>
            </a:r>
          </a:p>
        </p:txBody>
      </p:sp>
      <p:graphicFrame>
        <p:nvGraphicFramePr>
          <p:cNvPr id="5" name="Πίνακας 5">
            <a:extLst>
              <a:ext uri="{FF2B5EF4-FFF2-40B4-BE49-F238E27FC236}">
                <a16:creationId xmlns:a16="http://schemas.microsoft.com/office/drawing/2014/main" xmlns="" id="{99BD7247-C6FD-4B6D-9B2F-B7018F1F287B}"/>
              </a:ext>
            </a:extLst>
          </p:cNvPr>
          <p:cNvGraphicFramePr>
            <a:graphicFrameLocks noGrp="1"/>
          </p:cNvGraphicFramePr>
          <p:nvPr>
            <p:ph idx="1"/>
            <p:extLst>
              <p:ext uri="{D42A27DB-BD31-4B8C-83A1-F6EECF244321}">
                <p14:modId xmlns:p14="http://schemas.microsoft.com/office/powerpoint/2010/main" xmlns="" val="1747319523"/>
              </p:ext>
            </p:extLst>
          </p:nvPr>
        </p:nvGraphicFramePr>
        <p:xfrm>
          <a:off x="838200" y="1825625"/>
          <a:ext cx="10515597" cy="3200400"/>
        </p:xfrm>
        <a:graphic>
          <a:graphicData uri="http://schemas.openxmlformats.org/drawingml/2006/table">
            <a:tbl>
              <a:tblPr firstRow="1" bandRow="1">
                <a:effectLst>
                  <a:outerShdw blurRad="50800" dist="50800" dir="5400000" algn="ctr" rotWithShape="0">
                    <a:schemeClr val="tx1"/>
                  </a:outerShdw>
                </a:effectLst>
                <a:tableStyleId>{5C22544A-7EE6-4342-B048-85BDC9FD1C3A}</a:tableStyleId>
              </a:tblPr>
              <a:tblGrid>
                <a:gridCol w="3505199">
                  <a:extLst>
                    <a:ext uri="{9D8B030D-6E8A-4147-A177-3AD203B41FA5}">
                      <a16:colId xmlns:a16="http://schemas.microsoft.com/office/drawing/2014/main" xmlns="" val="2296590347"/>
                    </a:ext>
                  </a:extLst>
                </a:gridCol>
                <a:gridCol w="3505199">
                  <a:extLst>
                    <a:ext uri="{9D8B030D-6E8A-4147-A177-3AD203B41FA5}">
                      <a16:colId xmlns:a16="http://schemas.microsoft.com/office/drawing/2014/main" xmlns="" val="1219550240"/>
                    </a:ext>
                  </a:extLst>
                </a:gridCol>
                <a:gridCol w="3505199">
                  <a:extLst>
                    <a:ext uri="{9D8B030D-6E8A-4147-A177-3AD203B41FA5}">
                      <a16:colId xmlns:a16="http://schemas.microsoft.com/office/drawing/2014/main" xmlns="" val="4167203041"/>
                    </a:ext>
                  </a:extLst>
                </a:gridCol>
              </a:tblGrid>
              <a:tr h="370840">
                <a:tc>
                  <a:txBody>
                    <a:bodyPr/>
                    <a:lstStyle/>
                    <a:p>
                      <a:pPr algn="ctr"/>
                      <a:r>
                        <a:rPr lang="el-GR" dirty="0">
                          <a:solidFill>
                            <a:schemeClr val="accent6">
                              <a:lumMod val="75000"/>
                            </a:schemeClr>
                          </a:solidFill>
                        </a:rPr>
                        <a:t>ΚΑΤΗΓΟΡΙΑ ΕΠΙΚΙΝΔΥΝΟΤΗΤΑΣ ΑΝΥΨΩΤΙΚΟΥ</a:t>
                      </a:r>
                    </a:p>
                  </a:txBody>
                  <a:tcPr>
                    <a:noFill/>
                  </a:tcPr>
                </a:tc>
                <a:tc>
                  <a:txBody>
                    <a:bodyPr/>
                    <a:lstStyle/>
                    <a:p>
                      <a:pPr algn="ctr"/>
                      <a:r>
                        <a:rPr lang="el-GR" dirty="0">
                          <a:solidFill>
                            <a:schemeClr val="accent6">
                              <a:lumMod val="75000"/>
                            </a:schemeClr>
                          </a:solidFill>
                        </a:rPr>
                        <a:t>ΧΡΟΝΟΣ ΑΡΧΙΚΟΥ ΕΛΕΓΧΟΥ</a:t>
                      </a:r>
                    </a:p>
                  </a:txBody>
                  <a:tcPr>
                    <a:noFill/>
                  </a:tcPr>
                </a:tc>
                <a:tc>
                  <a:txBody>
                    <a:bodyPr/>
                    <a:lstStyle/>
                    <a:p>
                      <a:pPr algn="ctr"/>
                      <a:r>
                        <a:rPr lang="el-GR" dirty="0">
                          <a:solidFill>
                            <a:schemeClr val="accent6">
                              <a:lumMod val="75000"/>
                            </a:schemeClr>
                          </a:solidFill>
                        </a:rPr>
                        <a:t>ΠΕΡΙΟΔΟΣ ΚΑΙ ΤΥΠΟΣ ΕΠΑΝΕΛΕΓΧΟΥ</a:t>
                      </a:r>
                    </a:p>
                  </a:txBody>
                  <a:tcPr>
                    <a:noFill/>
                  </a:tcPr>
                </a:tc>
                <a:extLst>
                  <a:ext uri="{0D108BD9-81ED-4DB2-BD59-A6C34878D82A}">
                    <a16:rowId xmlns:a16="http://schemas.microsoft.com/office/drawing/2014/main" xmlns="" val="410019397"/>
                  </a:ext>
                </a:extLst>
              </a:tr>
              <a:tr h="370840">
                <a:tc>
                  <a:txBody>
                    <a:bodyPr/>
                    <a:lstStyle/>
                    <a:p>
                      <a:pPr algn="ctr"/>
                      <a:r>
                        <a:rPr lang="el-GR" dirty="0"/>
                        <a:t>ΥΨΗΛΗ ΕΠΙΚΙΝΔΥΝΟΤΗΤΑ (Υ1)</a:t>
                      </a:r>
                    </a:p>
                  </a:txBody>
                  <a:tcPr>
                    <a:noFill/>
                  </a:tcPr>
                </a:tc>
                <a:tc>
                  <a:txBody>
                    <a:bodyPr/>
                    <a:lstStyle/>
                    <a:p>
                      <a:pPr algn="ctr"/>
                      <a:r>
                        <a:rPr lang="el-GR" dirty="0"/>
                        <a:t>ΑΜΕΣΩΣ ΜΕΤΑ ΤΗΝ ΕΓΚΑΤΑΣΤΑΣΗ Η ΘΕΣΗ ΣΕ ΛΕΙΤΟΥΡΓΙΑ</a:t>
                      </a:r>
                    </a:p>
                  </a:txBody>
                  <a:tcPr>
                    <a:noFill/>
                  </a:tcPr>
                </a:tc>
                <a:tc>
                  <a:txBody>
                    <a:bodyPr/>
                    <a:lstStyle/>
                    <a:p>
                      <a:pPr algn="ctr"/>
                      <a:r>
                        <a:rPr lang="el-GR" dirty="0"/>
                        <a:t>ΚΑΘΕ 12 ΜΗΝΕΣ, ΤΥΠΟΣ Β</a:t>
                      </a:r>
                    </a:p>
                    <a:p>
                      <a:pPr algn="ctr"/>
                      <a:r>
                        <a:rPr lang="el-GR" dirty="0"/>
                        <a:t>ΚΑΘΕ 12 ΜΗΝΕΣ, ΤΥΠΟΣ Α</a:t>
                      </a:r>
                    </a:p>
                  </a:txBody>
                  <a:tcPr>
                    <a:noFill/>
                  </a:tcPr>
                </a:tc>
                <a:extLst>
                  <a:ext uri="{0D108BD9-81ED-4DB2-BD59-A6C34878D82A}">
                    <a16:rowId xmlns:a16="http://schemas.microsoft.com/office/drawing/2014/main" xmlns="" val="27621001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ΥΨΗΛΗ ΕΠΙΚΙΝΔΥΝΟΤΗΤΑ (Υ2)</a:t>
                      </a:r>
                    </a:p>
                  </a:txBody>
                  <a:tcPr>
                    <a:noFill/>
                  </a:tcPr>
                </a:tc>
                <a:tc>
                  <a:txBody>
                    <a:bodyPr/>
                    <a:lstStyle/>
                    <a:p>
                      <a:pPr algn="ctr"/>
                      <a:r>
                        <a:rPr lang="el-GR" dirty="0"/>
                        <a:t>ΤΟ ΑΡΓΟΤΕΡΟ 12 ΜΗΝΕΣ ΜΕΤΑ ΤΗΝ ΕΝΑΡΞΗ ΤΗΣ ΛΕΙΤΟΥΡΓΙΑΣ</a:t>
                      </a:r>
                    </a:p>
                  </a:txBody>
                  <a:tcPr>
                    <a:noFill/>
                  </a:tcPr>
                </a:tc>
                <a:tc>
                  <a:txBody>
                    <a:bodyPr/>
                    <a:lstStyle/>
                    <a:p>
                      <a:pPr algn="ctr"/>
                      <a:r>
                        <a:rPr lang="el-GR" dirty="0"/>
                        <a:t>ΚΑΘΕ 24 ΜΗΝΕΣ, ΤΥΠΟΣ Β</a:t>
                      </a:r>
                    </a:p>
                    <a:p>
                      <a:pPr algn="ctr"/>
                      <a:r>
                        <a:rPr lang="el-GR" dirty="0"/>
                        <a:t>ΚΑΘΕ 48 ΜΗΝΕΣ, ΤΥΠΟΣ Α</a:t>
                      </a:r>
                    </a:p>
                  </a:txBody>
                  <a:tcPr>
                    <a:noFill/>
                  </a:tcPr>
                </a:tc>
                <a:extLst>
                  <a:ext uri="{0D108BD9-81ED-4DB2-BD59-A6C34878D82A}">
                    <a16:rowId xmlns:a16="http://schemas.microsoft.com/office/drawing/2014/main" xmlns="" val="843298203"/>
                  </a:ext>
                </a:extLst>
              </a:tr>
              <a:tr h="370840">
                <a:tc>
                  <a:txBody>
                    <a:bodyPr/>
                    <a:lstStyle/>
                    <a:p>
                      <a:pPr algn="ctr"/>
                      <a:r>
                        <a:rPr lang="el-GR" dirty="0"/>
                        <a:t>ΜΕΣΗ ΕΠΙΚΙΝΔΥΝΟΤΗΤΑ</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ΤΟ ΑΡΓΟΤΕΡΟ 12 ΜΗΝΕΣ ΜΕΤΑ ΤΗΝ ΕΝΑΡΞΗ ΤΗΣ ΛΕΙΤΟΥΡΓΙΑΣ</a:t>
                      </a:r>
                    </a:p>
                  </a:txBody>
                  <a:tcPr>
                    <a:noFill/>
                  </a:tcPr>
                </a:tc>
                <a:tc>
                  <a:txBody>
                    <a:bodyPr/>
                    <a:lstStyle/>
                    <a:p>
                      <a:pPr algn="ctr"/>
                      <a:r>
                        <a:rPr lang="el-GR" dirty="0"/>
                        <a:t>ΚΑΘΕ 30 ΜΗΝΕΣ, ΤΥΠΟΣ Β</a:t>
                      </a:r>
                    </a:p>
                    <a:p>
                      <a:pPr algn="ctr"/>
                      <a:r>
                        <a:rPr lang="el-GR" dirty="0"/>
                        <a:t>ΚΑΘΕ 60 ΜΗΝΕΣ, ΤΥΠΟΣ Α</a:t>
                      </a:r>
                    </a:p>
                  </a:txBody>
                  <a:tcPr>
                    <a:noFill/>
                  </a:tcPr>
                </a:tc>
                <a:extLst>
                  <a:ext uri="{0D108BD9-81ED-4DB2-BD59-A6C34878D82A}">
                    <a16:rowId xmlns:a16="http://schemas.microsoft.com/office/drawing/2014/main" xmlns="" val="1053419621"/>
                  </a:ext>
                </a:extLst>
              </a:tr>
              <a:tr h="370840">
                <a:tc>
                  <a:txBody>
                    <a:bodyPr/>
                    <a:lstStyle/>
                    <a:p>
                      <a:pPr algn="ctr"/>
                      <a:r>
                        <a:rPr lang="el-GR" dirty="0"/>
                        <a:t>ΧΑΜΗΛΗ ΕΠΙΚΙΝΔΥΝΟΤΗΤΑ</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ΤΟ ΑΡΓΟΤΕΡΟ 24 ΜΗΝΕΣ ΜΕΤΑ ΤΗΝ ΕΝΑΡΞΗ ΤΗΣ ΛΕΙΤΟΥΡΓΙΑΣ</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ΚΑΘΕ 60 ΜΗΝΕΣ, ΤΥΠΟΣ Α</a:t>
                      </a:r>
                    </a:p>
                    <a:p>
                      <a:pPr algn="ctr"/>
                      <a:endParaRPr lang="el-GR" dirty="0"/>
                    </a:p>
                  </a:txBody>
                  <a:tcPr>
                    <a:noFill/>
                  </a:tcPr>
                </a:tc>
                <a:extLst>
                  <a:ext uri="{0D108BD9-81ED-4DB2-BD59-A6C34878D82A}">
                    <a16:rowId xmlns:a16="http://schemas.microsoft.com/office/drawing/2014/main" xmlns="" val="773173784"/>
                  </a:ext>
                </a:extLst>
              </a:tr>
            </a:tbl>
          </a:graphicData>
        </a:graphic>
      </p:graphicFrame>
      <p:pic>
        <p:nvPicPr>
          <p:cNvPr id="6" name="3 - Εικόνα" descr="ergocert new 22 GR AE.PNG">
            <a:extLst>
              <a:ext uri="{FF2B5EF4-FFF2-40B4-BE49-F238E27FC236}">
                <a16:creationId xmlns:a16="http://schemas.microsoft.com/office/drawing/2014/main" xmlns="" id="{B0F59F23-872E-4408-8773-BED6E0076106}"/>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109245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extLst>
              <a:ext uri="{BEBA8EAE-BF5A-486C-A8C5-ECC9F3942E4B}">
                <a14:imgProps xmlns:a14="http://schemas.microsoft.com/office/drawing/2010/main" xmlns="">
                  <a14:imgLayer r:embed="rId3">
                    <a14:imgEffect>
                      <a14:artisticWatercolorSponge/>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CEB572-B17E-4DAE-B7FD-373378D3D483}"/>
              </a:ext>
            </a:extLst>
          </p:cNvPr>
          <p:cNvSpPr>
            <a:spLocks noGrp="1"/>
          </p:cNvSpPr>
          <p:nvPr>
            <p:ph type="title"/>
          </p:nvPr>
        </p:nvSpPr>
        <p:spPr/>
        <p:txBody>
          <a:bodyPr/>
          <a:lstStyle/>
          <a:p>
            <a:pPr algn="ctr"/>
            <a:r>
              <a:rPr lang="el-GR" b="1" dirty="0"/>
              <a:t>ΣΗΜΑΝΤΙΚΑ ΣΗΜΕΙΑ</a:t>
            </a:r>
          </a:p>
        </p:txBody>
      </p:sp>
      <p:sp>
        <p:nvSpPr>
          <p:cNvPr id="3" name="Θέση περιεχομένου 2">
            <a:extLst>
              <a:ext uri="{FF2B5EF4-FFF2-40B4-BE49-F238E27FC236}">
                <a16:creationId xmlns:a16="http://schemas.microsoft.com/office/drawing/2014/main" xmlns="" id="{1A5D2C55-F3F1-47D8-A360-D87DEA316AA9}"/>
              </a:ext>
            </a:extLst>
          </p:cNvPr>
          <p:cNvSpPr>
            <a:spLocks noGrp="1"/>
          </p:cNvSpPr>
          <p:nvPr>
            <p:ph idx="1"/>
          </p:nvPr>
        </p:nvSpPr>
        <p:spPr>
          <a:xfrm>
            <a:off x="838200" y="1421176"/>
            <a:ext cx="10515600" cy="5199961"/>
          </a:xfrm>
        </p:spPr>
        <p:txBody>
          <a:bodyPr>
            <a:normAutofit lnSpcReduction="10000"/>
          </a:bodyPr>
          <a:lstStyle/>
          <a:p>
            <a:pPr algn="just">
              <a:buFont typeface="Wingdings" panose="05000000000000000000" pitchFamily="2" charset="2"/>
              <a:buChar char="q"/>
            </a:pPr>
            <a:r>
              <a:rPr lang="el-GR" sz="2000" dirty="0"/>
              <a:t> Ανυψωτικά μηχανήματα τα οποία εισήχθησαν και λειτουργούν εντός της Ε.Ε. μετά τις 31.12.1994 πρέπει να φέρουν από τον κατασκευαστή δήλωση συμβατότητας με την Ευρωπαϊκή Οδηγία 42/2006/ΕΚ περί μηχανών (δήλωση και σήμανση </a:t>
            </a:r>
            <a:r>
              <a:rPr lang="en-US" sz="2000" dirty="0"/>
              <a:t>CE). </a:t>
            </a:r>
            <a:r>
              <a:rPr lang="el-GR" sz="2000" dirty="0"/>
              <a:t>Σε περίπτωση αρχικού πλήρους ελέγχου (τύπου ΑΑ) ανυψωτικά μηχανήματα κατασκευής από 01.01.1995 που δεν φέρουν δήλωση </a:t>
            </a:r>
            <a:r>
              <a:rPr lang="en-US" sz="2000" dirty="0"/>
              <a:t>CE</a:t>
            </a:r>
            <a:r>
              <a:rPr lang="el-GR" sz="2000" dirty="0"/>
              <a:t> </a:t>
            </a:r>
            <a:r>
              <a:rPr lang="el-GR" sz="2000" b="1" u="sng" dirty="0"/>
              <a:t>δεν πιστοποιούνται.</a:t>
            </a:r>
          </a:p>
          <a:p>
            <a:pPr algn="just">
              <a:buFont typeface="Wingdings" panose="05000000000000000000" pitchFamily="2" charset="2"/>
              <a:buChar char="q"/>
            </a:pPr>
            <a:r>
              <a:rPr lang="el-GR" sz="2000" dirty="0"/>
              <a:t> Στα παλαιότερα μηχανήματα τη θέση της Δήλωσης </a:t>
            </a:r>
            <a:r>
              <a:rPr lang="en-US" sz="2000" dirty="0"/>
              <a:t>CE </a:t>
            </a:r>
            <a:r>
              <a:rPr lang="el-GR" sz="2000" dirty="0"/>
              <a:t>καταλαμβάνει Υπεύθυνη Δήλωση του ιδιοκτήτη σχετικά με το έτος κατασκευής του μηχανήματος. Ο αρχικός έλεγχος σε αυτές τις περιπτώσεις είναι τύπου Α (χωρίς εξέταση τεχνικού φακέλου).</a:t>
            </a:r>
          </a:p>
          <a:p>
            <a:pPr algn="just">
              <a:buFont typeface="Wingdings" panose="05000000000000000000" pitchFamily="2" charset="2"/>
              <a:buChar char="q"/>
            </a:pPr>
            <a:r>
              <a:rPr lang="el-GR" sz="2000" dirty="0"/>
              <a:t> Η δήλωση </a:t>
            </a:r>
            <a:r>
              <a:rPr lang="en-US" sz="2000" dirty="0"/>
              <a:t>CE </a:t>
            </a:r>
            <a:r>
              <a:rPr lang="el-GR" sz="2000" dirty="0"/>
              <a:t>καταλαμβάνει τη θέση πιστοποίησης για είκοσι τέσσερις (24) μήνες για τα ανυψωτικά χαμηλής επικινδυνότητας, για δώδεκα (12) μήνες για τα ανυψωτικά μέσης και υψηλής Υ2 επικινδυνότητας. Ο ιδιοκτήτης θα πρέπει να κινηθεί για να εξασφαλίσει πιστοποίηση μετά την πάροδο αυτών των διαστημάτων.</a:t>
            </a:r>
          </a:p>
          <a:p>
            <a:pPr algn="just">
              <a:buFont typeface="Wingdings" panose="05000000000000000000" pitchFamily="2" charset="2"/>
              <a:buChar char="q"/>
            </a:pPr>
            <a:r>
              <a:rPr lang="el-GR" sz="2000" dirty="0"/>
              <a:t> Τα ανυψωτικά υψηλής Υ1 επικινδυνότητας θα πρέπει να ελέγχονται και να πιστοποιούνται άμεσα με τη θέση τους σε λειτουργία.</a:t>
            </a:r>
          </a:p>
          <a:p>
            <a:pPr algn="just">
              <a:buFont typeface="Wingdings" panose="05000000000000000000" pitchFamily="2" charset="2"/>
              <a:buChar char="q"/>
            </a:pPr>
            <a:r>
              <a:rPr lang="el-GR" sz="2000" dirty="0"/>
              <a:t> Οι κυρώσεις σύμφωνα με τον ίδιο σχετικό Νόμο για την έλλειψη σχετικής πιστοποίησης κυμαίνονται μεταξύ των 200€ και των 12.000€ ανά μηχάνημα. Σύμφωνα με την πείρα μας, ο μέσος όρος κυμαίνεται περίπου στα 1.500€ ανά μηχάνημα.</a:t>
            </a:r>
          </a:p>
        </p:txBody>
      </p:sp>
      <p:pic>
        <p:nvPicPr>
          <p:cNvPr id="5" name="3 - Εικόνα" descr="ergocert new 22 GR AE.PNG">
            <a:extLst>
              <a:ext uri="{FF2B5EF4-FFF2-40B4-BE49-F238E27FC236}">
                <a16:creationId xmlns:a16="http://schemas.microsoft.com/office/drawing/2014/main" xmlns="" id="{E248E0A6-7AF2-4A31-962D-776CFA7D1047}"/>
              </a:ext>
            </a:extLst>
          </p:cNvPr>
          <p:cNvPicPr>
            <a:picLocks noChangeAspect="1"/>
          </p:cNvPicPr>
          <p:nvPr/>
        </p:nvPicPr>
        <p:blipFill>
          <a:blip r:embed="rId4" cstate="print"/>
          <a:stretch>
            <a:fillRect/>
          </a:stretch>
        </p:blipFill>
        <p:spPr>
          <a:xfrm>
            <a:off x="0" y="8591"/>
            <a:ext cx="3181016" cy="514071"/>
          </a:xfrm>
          <a:prstGeom prst="rect">
            <a:avLst/>
          </a:prstGeom>
        </p:spPr>
      </p:pic>
    </p:spTree>
    <p:extLst>
      <p:ext uri="{BB962C8B-B14F-4D97-AF65-F5344CB8AC3E}">
        <p14:creationId xmlns:p14="http://schemas.microsoft.com/office/powerpoint/2010/main" xmlns="" val="84066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1025</Words>
  <Application>Microsoft Office PowerPoint</Application>
  <PresentationFormat>Προσαρμογή</PresentationFormat>
  <Paragraphs>133</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ΠΛΑΙΣΙΟ ΕΠΙΘΕΩΡΗΣΗΣ ΚΑΙ ΠΙΣΤΟΠΟΙΗΣΗΣ ΑΝΥΨΩΤΙΚΩΝ ΜΗΧΑΝΗΜΑΤΩΝ &amp; ΑΕΡΟΦΥΛΑΚΕΙΩΝ</vt:lpstr>
      <vt:lpstr>ΙΣΧΥΟΥΣΑ ΝΟΜΟΘΕΣΙΑ</vt:lpstr>
      <vt:lpstr>ΚΑΤΗΓΟΡΙΟΠΟΙΗΣΗ ΑΝΥΨΩΤΙΚΩΝ ΜΗΧΑΝΗΜΑΤΩΝ (1)</vt:lpstr>
      <vt:lpstr>ΚΑΤΗΓΟΡΙΟΠΟΙΗΣΗ ΑΝΥΨΩΤΙΚΩΝ ΜΗΧΑΝΗΜΑΤΩΝ (2)</vt:lpstr>
      <vt:lpstr>ΤΥΠΟΙ ΕΠΙΘΕΩΡΗΣΕΩΝ ΚΑΙ ΠΕΡΙΕΧΟΜΕΝΑ (1)</vt:lpstr>
      <vt:lpstr>ΤΥΠΟΙ ΕΠΙΘΕΩΡΗΣΕΩΝ ΚΑΙ ΠΕΡΙΕΧΟΜΕΝΑ (2)</vt:lpstr>
      <vt:lpstr>ΤΥΠΟΙ ΕΠΙΘΕΩΡΗΣΕΩΝ ΚΑΙ ΠΕΡΙΕΧΟΜΕΝΑ (3)</vt:lpstr>
      <vt:lpstr>ΠΕΡΙΟΔΙΚΟΤΗΤΑ ΕΠΙΘΕΩΡΗΣΕΩΝ</vt:lpstr>
      <vt:lpstr>ΣΗΜΑΝΤΙΚΑ ΣΗΜΕΙΑ</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ΠΛΑΙΣΙΟ ΕΠΙΘΕΩΡΗΣΗΣ ΚΑΙ ΠΙΣΤΟΠΟΙΗΣΗΣ ΑΝΥΨΩΤΙΚΩΝ ΜΗΧΑΝΗΜΑΤΩΝ</dc:title>
  <dc:creator>ERGOCERT HELLAS SA ERGOCERT HELLAS SA</dc:creator>
  <cp:lastModifiedBy>Χρήστης των Windows</cp:lastModifiedBy>
  <cp:revision>60</cp:revision>
  <dcterms:created xsi:type="dcterms:W3CDTF">2019-09-18T06:45:08Z</dcterms:created>
  <dcterms:modified xsi:type="dcterms:W3CDTF">2019-10-22T16:03:56Z</dcterms:modified>
</cp:coreProperties>
</file>